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72" r:id="rId1"/>
    <p:sldMasterId id="2147483684" r:id="rId2"/>
    <p:sldMasterId id="2147483696" r:id="rId3"/>
    <p:sldMasterId id="2147483660" r:id="rId4"/>
    <p:sldMasterId id="2147484044" r:id="rId5"/>
  </p:sldMasterIdLst>
  <p:notesMasterIdLst>
    <p:notesMasterId r:id="rId20"/>
  </p:notesMasterIdLst>
  <p:handoutMasterIdLst>
    <p:handoutMasterId r:id="rId21"/>
  </p:handoutMasterIdLst>
  <p:sldIdLst>
    <p:sldId id="392" r:id="rId6"/>
    <p:sldId id="421" r:id="rId7"/>
    <p:sldId id="524" r:id="rId8"/>
    <p:sldId id="501" r:id="rId9"/>
    <p:sldId id="504" r:id="rId10"/>
    <p:sldId id="522" r:id="rId11"/>
    <p:sldId id="525" r:id="rId12"/>
    <p:sldId id="526" r:id="rId13"/>
    <p:sldId id="527" r:id="rId14"/>
    <p:sldId id="528" r:id="rId15"/>
    <p:sldId id="529" r:id="rId16"/>
    <p:sldId id="530" r:id="rId17"/>
    <p:sldId id="531" r:id="rId18"/>
    <p:sldId id="532" r:id="rId19"/>
  </p:sldIdLst>
  <p:sldSz cx="10080625" cy="7559675"/>
  <p:notesSz cx="7010400" cy="9296400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318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6477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8636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0795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661" userDrawn="1">
          <p15:clr>
            <a:srgbClr val="A4A3A4"/>
          </p15:clr>
        </p15:guide>
        <p15:guide id="2" pos="194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  <a:srgbClr val="CC3300"/>
    <a:srgbClr val="131F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620"/>
    <p:restoredTop sz="94660"/>
  </p:normalViewPr>
  <p:slideViewPr>
    <p:cSldViewPr snapToGrid="0" snapToObjects="1">
      <p:cViewPr varScale="1">
        <p:scale>
          <a:sx n="149" d="100"/>
          <a:sy n="149" d="100"/>
        </p:scale>
        <p:origin x="1686" y="11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 snapToGrid="0" snapToObjects="1">
      <p:cViewPr varScale="1">
        <p:scale>
          <a:sx n="60" d="100"/>
          <a:sy n="60" d="100"/>
        </p:scale>
        <p:origin x="-2672" y="-104"/>
      </p:cViewPr>
      <p:guideLst>
        <p:guide orient="horz" pos="2661"/>
        <p:guide pos="194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slideMaster" Target="slideMasters/slideMaster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4" y="0"/>
            <a:ext cx="3038145" cy="465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524" tIns="41762" rIns="83524" bIns="41762" numCol="1" anchor="t" anchorCtr="0" compatLnSpc="1">
            <a:prstTxWarp prst="textNoShape">
              <a:avLst/>
            </a:prstTxWarp>
          </a:bodyPr>
          <a:lstStyle>
            <a:lvl1pPr defTabSz="44101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3970735" y="0"/>
            <a:ext cx="3038145" cy="465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524" tIns="41762" rIns="83524" bIns="41762" numCol="1" anchor="t" anchorCtr="0" compatLnSpc="1">
            <a:prstTxWarp prst="textNoShape">
              <a:avLst/>
            </a:prstTxWarp>
          </a:bodyPr>
          <a:lstStyle>
            <a:lvl1pPr algn="r" defTabSz="44101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9EFA1752-2B6F-40E1-9F93-0C9DB23DB42C}" type="datetime1">
              <a:rPr lang="en-US"/>
              <a:pPr>
                <a:defRPr/>
              </a:pPr>
              <a:t>2/21/2020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4" y="8829121"/>
            <a:ext cx="3038145" cy="465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524" tIns="41762" rIns="83524" bIns="41762" numCol="1" anchor="b" anchorCtr="0" compatLnSpc="1">
            <a:prstTxWarp prst="textNoShape">
              <a:avLst/>
            </a:prstTxWarp>
          </a:bodyPr>
          <a:lstStyle>
            <a:lvl1pPr defTabSz="44101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3970735" y="8829121"/>
            <a:ext cx="3038145" cy="465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524" tIns="41762" rIns="83524" bIns="41762" numCol="1" anchor="b" anchorCtr="0" compatLnSpc="1">
            <a:prstTxWarp prst="textNoShape">
              <a:avLst/>
            </a:prstTxWarp>
          </a:bodyPr>
          <a:lstStyle>
            <a:lvl1pPr algn="r" defTabSz="44101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5DDCD5CE-D939-433D-9705-3D24953AD6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5607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2688" y="706438"/>
            <a:ext cx="4643437" cy="3482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01348" y="4414560"/>
            <a:ext cx="5607712" cy="418245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4"/>
            <a:ext cx="3041188" cy="46420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44101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59940" algn="l"/>
                <a:tab pos="1323050" algn="l"/>
                <a:tab pos="1982992" algn="l"/>
                <a:tab pos="2646105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967692" y="4"/>
            <a:ext cx="3041188" cy="46420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44101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59940" algn="l"/>
                <a:tab pos="1323050" algn="l"/>
                <a:tab pos="1982992" algn="l"/>
                <a:tab pos="2646105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8830662"/>
            <a:ext cx="3041188" cy="46420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44101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59940" algn="l"/>
                <a:tab pos="1323050" algn="l"/>
                <a:tab pos="1982992" algn="l"/>
                <a:tab pos="2646105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3967692" y="8830662"/>
            <a:ext cx="3041188" cy="46420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44101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59940" algn="l"/>
                <a:tab pos="1323050" algn="l"/>
                <a:tab pos="1982992" algn="l"/>
                <a:tab pos="2646105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EE6703E5-A21F-4313-BA9E-B2DFCA6C23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8976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ＭＳ Ｐゴシック" charset="-128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453">
              <a:tabLst>
                <a:tab pos="656091" algn="l"/>
                <a:tab pos="1319828" algn="l"/>
                <a:tab pos="1980508" algn="l"/>
                <a:tab pos="2642714" algn="l"/>
              </a:tabLst>
            </a:pPr>
            <a:fld id="{0C137A8E-DCD0-4026-8679-7DAC59B2E3EE}" type="slidenum">
              <a:rPr lang="en-GB" smtClean="0"/>
              <a:pPr defTabSz="440453">
                <a:tabLst>
                  <a:tab pos="656091" algn="l"/>
                  <a:tab pos="1319828" algn="l"/>
                  <a:tab pos="1980508" algn="l"/>
                  <a:tab pos="2642714" algn="l"/>
                </a:tabLst>
              </a:pPr>
              <a:t>1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2688" y="706438"/>
            <a:ext cx="4645025" cy="3484562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344" y="4414564"/>
            <a:ext cx="5609233" cy="4183995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62336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435">
              <a:tabLst>
                <a:tab pos="656065" algn="l"/>
                <a:tab pos="1319775" algn="l"/>
                <a:tab pos="1980428" algn="l"/>
                <a:tab pos="2642608" algn="l"/>
              </a:tabLst>
            </a:pPr>
            <a:fld id="{0C137A8E-DCD0-4026-8679-7DAC59B2E3EE}" type="slidenum">
              <a:rPr lang="en-GB" smtClean="0"/>
              <a:pPr defTabSz="440435">
                <a:tabLst>
                  <a:tab pos="656065" algn="l"/>
                  <a:tab pos="1319775" algn="l"/>
                  <a:tab pos="1980428" algn="l"/>
                  <a:tab pos="2642608" algn="l"/>
                </a:tabLst>
              </a:pPr>
              <a:t>13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2688" y="706438"/>
            <a:ext cx="4645025" cy="3484562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344" y="4414563"/>
            <a:ext cx="5609233" cy="4183995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480143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33143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A8533-5538-4759-B24B-7285295CFABD}" type="datetime1">
              <a:rPr lang="en-US"/>
              <a:pPr>
                <a:defRPr/>
              </a:pPr>
              <a:t>2/21/2020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29D39-929B-47D6-9F07-C55381DFF5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FD001-DF5A-49ED-8BC5-7BBFC3FB44F9}" type="datetime1">
              <a:rPr lang="en-US"/>
              <a:pPr>
                <a:defRPr/>
              </a:pPr>
              <a:t>2/21/2020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C882D-BA0E-4156-A3F2-6CCA4F2A59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F0AE7-28DD-4852-BA3E-E7905EE3F562}" type="datetime1">
              <a:rPr lang="en-US"/>
              <a:pPr>
                <a:defRPr/>
              </a:pPr>
              <a:t>2/21/2020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7BA52-FCD2-45E7-A9BF-0C63A4B2FF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042CA-B8CD-41D9-8949-D03C1566A0E3}" type="datetime1">
              <a:rPr lang="en-US"/>
              <a:pPr>
                <a:defRPr/>
              </a:pPr>
              <a:t>2/21/2020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80607-37F1-48F1-8925-DA1C269E8E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0B157-99C1-4433-B83A-B82C44B5479D}" type="datetime1">
              <a:rPr lang="en-US"/>
              <a:pPr>
                <a:defRPr/>
              </a:pPr>
              <a:t>2/21/2020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C474C-46B2-4446-BA07-B1E887D7E7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D56CB-245D-4A10-8A5C-92A415482CCA}" type="datetime1">
              <a:rPr lang="en-US"/>
              <a:pPr>
                <a:defRPr/>
              </a:pPr>
              <a:t>2/21/2020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62919-9C21-4FD6-9997-562236006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DF5EE-C6D4-4B1E-92E0-D20E05AE8C1C}" type="datetime1">
              <a:rPr lang="en-US"/>
              <a:pPr>
                <a:defRPr/>
              </a:pPr>
              <a:t>2/21/2020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5F226-6A3A-4E06-99F4-9A0F29AB9F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AABD7-C966-40EA-9470-64EDB373436E}" type="datetime1">
              <a:rPr lang="en-US"/>
              <a:pPr>
                <a:defRPr/>
              </a:pPr>
              <a:t>2/21/2020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E3DD5-0851-4F4F-8B79-CE1028EA4C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71528-2F75-40B3-83AB-5E0C7F5FFE00}" type="datetime1">
              <a:rPr lang="en-US"/>
              <a:pPr>
                <a:defRPr/>
              </a:pPr>
              <a:t>2/21/2020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7CE04-270F-489C-8609-BD36C52103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8B1DD-2EEB-4C92-A939-6E15ED568C0A}" type="datetime1">
              <a:rPr lang="en-US"/>
              <a:pPr>
                <a:defRPr/>
              </a:pPr>
              <a:t>2/21/2020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53FF5-46BB-4294-AE5B-96801AF98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42173-893D-43B8-953F-46F57DCD2CB1}" type="datetime1">
              <a:rPr lang="en-US"/>
              <a:pPr>
                <a:defRPr/>
              </a:pPr>
              <a:t>2/21/2020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5EA9B-512A-4AF6-A1FD-0DBF8A248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2D772-0122-45E8-9279-27AD1ACB66F5}" type="datetime1">
              <a:rPr lang="en-US"/>
              <a:pPr>
                <a:defRPr/>
              </a:pPr>
              <a:t>2/21/2020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6AEA6-42C7-4650-B746-966DF6EC9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E7923-3BD9-4E2C-AE2B-C103004F0883}" type="datetime1">
              <a:rPr lang="en-US"/>
              <a:pPr>
                <a:defRPr/>
              </a:pPr>
              <a:t>2/21/2020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B6617-A612-4062-BE23-203378EC98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BDA36-4BE0-4353-AAC4-0131C4D69FDB}" type="datetime1">
              <a:rPr lang="en-US"/>
              <a:pPr>
                <a:defRPr/>
              </a:pPr>
              <a:t>2/21/2020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FA396-2E9F-423F-9BC1-B3A4D9506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CED28-C685-4939-A5D5-27F99889AF6E}" type="datetime1">
              <a:rPr lang="en-US"/>
              <a:pPr>
                <a:defRPr/>
              </a:pPr>
              <a:t>2/21/2020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A231E-3063-4692-B6D4-1D3D91F98C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EE209-7275-4909-97D1-F8A0D95EA75C}" type="datetime1">
              <a:rPr lang="en-US"/>
              <a:pPr>
                <a:defRPr/>
              </a:pPr>
              <a:t>2/21/2020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1E322-F0BB-4838-9F63-EA2CAAE09B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EA9BE-16EF-489E-BF20-57B585EC6CC9}" type="datetime1">
              <a:rPr lang="en-US"/>
              <a:pPr>
                <a:defRPr/>
              </a:pPr>
              <a:t>2/21/2020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539CF-4739-4542-A10F-6B52583B5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990B6-74C3-4125-8F0F-2C933149C71B}" type="datetime1">
              <a:rPr lang="en-US"/>
              <a:pPr>
                <a:defRPr/>
              </a:pPr>
              <a:t>2/21/2020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E3A25-ABD4-406C-921E-0CAE11307A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68C61-A4FA-4602-8348-0356D25F60A7}" type="datetime1">
              <a:rPr lang="en-US"/>
              <a:pPr>
                <a:defRPr/>
              </a:pPr>
              <a:t>2/21/2020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5FCEB-737C-4861-AE0F-6165CC74C6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00D1B-60A9-4757-876A-FFBF061455A1}" type="datetime1">
              <a:rPr lang="en-US"/>
              <a:pPr>
                <a:defRPr/>
              </a:pPr>
              <a:t>2/21/2020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A9942-232C-4926-BADB-CDF670E44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CA543-36D1-482B-A6B0-8C3E0820FA1B}" type="datetime1">
              <a:rPr lang="en-US"/>
              <a:pPr>
                <a:defRPr/>
              </a:pPr>
              <a:t>2/21/2020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76DA8-8693-4B28-B910-D6DD04FCC1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4DB5A-AD82-43C4-97F9-539A7A86B068}" type="datetime1">
              <a:rPr lang="en-US"/>
              <a:pPr>
                <a:defRPr/>
              </a:pPr>
              <a:t>2/21/2020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7F81A-DF60-4D16-865A-3A33A6246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EAB87-838F-438F-A3CF-FC5CD66EB65C}" type="datetime1">
              <a:rPr lang="en-US"/>
              <a:pPr>
                <a:defRPr/>
              </a:pPr>
              <a:t>2/21/2020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9FE96-4C50-4285-9E4E-F42E734AF1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34E17-700E-40E7-83AE-664FDDCCB4AC}" type="datetime1">
              <a:rPr lang="en-US"/>
              <a:pPr>
                <a:defRPr/>
              </a:pPr>
              <a:t>2/21/2020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0C0D1-6E3E-472C-AEE1-64D973207D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B8E3B-C21E-43E0-B284-FCB59AA662D1}" type="datetime1">
              <a:rPr lang="en-US"/>
              <a:pPr>
                <a:defRPr/>
              </a:pPr>
              <a:t>2/21/2020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1AA86-94FB-44EB-82C9-7716D904A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CE7DA-F81F-4ED0-827C-311EF0D810C4}" type="datetime1">
              <a:rPr lang="en-US"/>
              <a:pPr>
                <a:defRPr/>
              </a:pPr>
              <a:t>2/21/2020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D3A46-114A-4AC1-9A9D-A12BBCC19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D3DC3-E015-46ED-85A6-ABF7C5FE13F1}" type="datetime1">
              <a:rPr lang="en-US"/>
              <a:pPr>
                <a:defRPr/>
              </a:pPr>
              <a:t>2/21/2020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B850B-2489-4CB1-A1EC-995AFD52B9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09B26-E0FC-40AE-902A-28747004F551}" type="datetime1">
              <a:rPr lang="en-US"/>
              <a:pPr>
                <a:defRPr/>
              </a:pPr>
              <a:t>2/21/2020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3E78E-8BD0-4625-9C22-F59FBA683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D9BA3-C815-46C5-8537-EB5659753393}" type="datetime1">
              <a:rPr lang="en-US"/>
              <a:pPr>
                <a:defRPr/>
              </a:pPr>
              <a:t>2/21/2020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B2595-7489-4763-8ADA-B5EE6F5E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5FAA4-AE56-406D-A66B-666E6023E096}" type="datetime1">
              <a:rPr lang="en-US"/>
              <a:pPr>
                <a:defRPr/>
              </a:pPr>
              <a:t>2/21/2020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B87D8-701F-416A-8323-77B07D210D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81480-BFB3-4DDE-90CB-E57E0443E987}" type="datetime1">
              <a:rPr lang="en-US"/>
              <a:pPr>
                <a:defRPr/>
              </a:pPr>
              <a:t>2/21/2020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75CBD-E781-4854-A4A8-CCC5BD2D21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D003F-A569-490B-8E1A-16CC19E2F27E}" type="datetime1">
              <a:rPr lang="en-US"/>
              <a:pPr>
                <a:defRPr/>
              </a:pPr>
              <a:t>2/21/2020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D51AA-89A7-4D93-93B2-B313D917B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9D87FF-43A9-4947-B646-01BBB80BF1A4}" type="datetime1">
              <a:rPr lang="en-US"/>
              <a:pPr>
                <a:defRPr/>
              </a:pPr>
              <a:t>2/21/2020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1526D9-F268-4FBB-8041-B6F369E1AB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FC324-FA63-48F7-87F3-755973C2A6EE}" type="datetime1">
              <a:rPr lang="en-US"/>
              <a:pPr>
                <a:defRPr/>
              </a:pPr>
              <a:t>2/21/2020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40098-0EFE-4E55-9AF4-9BECC105AF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EEF30-4D1C-473C-A9C2-E2E15F758D89}" type="datetime1">
              <a:rPr lang="en-US"/>
              <a:pPr>
                <a:defRPr/>
              </a:pPr>
              <a:t>2/21/2020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3CF39-4DA2-41D0-91FF-0E5EE6338E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03CE4-0665-4827-A05B-586F539067A6}" type="datetime1">
              <a:rPr lang="en-US"/>
              <a:pPr>
                <a:defRPr/>
              </a:pPr>
              <a:t>2/21/2020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5DA87-D9B2-4A0B-ACAD-A7263E5003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34C9D-9DC9-447E-B9D7-AD3799284B23}" type="datetime1">
              <a:rPr lang="en-US"/>
              <a:pPr>
                <a:defRPr/>
              </a:pPr>
              <a:t>2/21/2020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FC467-D2A4-4587-BFD3-35FED9BBF3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9E979-A7A0-4DFD-8016-FAA76B28996F}" type="datetime1">
              <a:rPr lang="en-US"/>
              <a:pPr>
                <a:defRPr/>
              </a:pPr>
              <a:t>2/21/2020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656D5-3B46-4F42-8E53-4A737C0415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72033-AE60-4856-97CF-28E50271BBE1}" type="datetime1">
              <a:rPr lang="en-US"/>
              <a:pPr>
                <a:defRPr/>
              </a:pPr>
              <a:t>2/21/2020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B727F-B332-4C9F-93EC-2F16F7EAC2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527300" y="687388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pic>
        <p:nvPicPr>
          <p:cNvPr id="4" name="Picture 9" descr="UTSAGifBlu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263" y="0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0AC0B-A916-4877-ADE0-E50404926DAE}" type="datetime1">
              <a:rPr lang="en-US"/>
              <a:pPr>
                <a:defRPr/>
              </a:pPr>
              <a:t>2/21/2020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D5EB0-CF48-4948-8478-82307DB621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1FEAC-EFBC-4F59-9ED1-883C63297C14}" type="datetime1">
              <a:rPr lang="en-US"/>
              <a:pPr>
                <a:defRPr/>
              </a:pPr>
              <a:t>2/21/2020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4BB1D-2AFD-4006-B095-647BD40C73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BC112-D9B6-4B9C-86C3-4D8E2649AA72}" type="datetime1">
              <a:rPr lang="en-US"/>
              <a:pPr>
                <a:defRPr/>
              </a:pPr>
              <a:t>2/21/2020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5EB1F-37DE-4C51-9E66-337583CBBE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95961-C4CA-42E6-96F8-89428B0DC235}" type="datetime1">
              <a:rPr lang="en-US"/>
              <a:pPr>
                <a:defRPr/>
              </a:pPr>
              <a:t>2/21/2020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8F701-7412-4176-B81B-535EC073A9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D9104-C032-4CBE-8F37-8867382B493F}" type="datetime1">
              <a:rPr lang="en-US"/>
              <a:pPr>
                <a:defRPr/>
              </a:pPr>
              <a:t>2/21/2020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7894E-BB77-4D63-A5EA-B83339D01D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2EC7E-925E-4441-B13E-B43806856169}" type="datetime1">
              <a:rPr lang="en-US"/>
              <a:pPr>
                <a:defRPr/>
              </a:pPr>
              <a:t>2/21/2020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20E3F-7349-4CB6-9CDC-27BB8E8AD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jpeg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58642E3D-FE0C-4A26-BB08-3B273E1EEAC9}" type="datetime1">
              <a:rPr lang="en-US"/>
              <a:pPr>
                <a:defRPr/>
              </a:pPr>
              <a:t>2/21/2020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3A962563-6407-4E9B-88F1-1AD04C99F4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2" r:id="rId1"/>
    <p:sldLayoutId id="2147484343" r:id="rId2"/>
    <p:sldLayoutId id="2147484344" r:id="rId3"/>
    <p:sldLayoutId id="2147484345" r:id="rId4"/>
    <p:sldLayoutId id="2147484346" r:id="rId5"/>
    <p:sldLayoutId id="2147484347" r:id="rId6"/>
    <p:sldLayoutId id="2147484348" r:id="rId7"/>
    <p:sldLayoutId id="2147484349" r:id="rId8"/>
    <p:sldLayoutId id="2147484350" r:id="rId9"/>
    <p:sldLayoutId id="2147484351" r:id="rId10"/>
    <p:sldLayoutId id="214748435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474FC442-BB0D-4A0D-884B-021EE3E35A59}" type="datetime1">
              <a:rPr lang="en-US"/>
              <a:pPr>
                <a:defRPr/>
              </a:pPr>
              <a:t>2/21/2020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E32EDE55-3144-4269-9BDB-65928EBB1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53" r:id="rId1"/>
    <p:sldLayoutId id="2147484354" r:id="rId2"/>
    <p:sldLayoutId id="2147484355" r:id="rId3"/>
    <p:sldLayoutId id="2147484356" r:id="rId4"/>
    <p:sldLayoutId id="2147484357" r:id="rId5"/>
    <p:sldLayoutId id="2147484358" r:id="rId6"/>
    <p:sldLayoutId id="2147484359" r:id="rId7"/>
    <p:sldLayoutId id="2147484360" r:id="rId8"/>
    <p:sldLayoutId id="2147484361" r:id="rId9"/>
    <p:sldLayoutId id="2147484362" r:id="rId10"/>
    <p:sldLayoutId id="214748436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D53CCD91-9A9B-449B-AA0D-FBBFCB6024C2}" type="datetime1">
              <a:rPr lang="en-US"/>
              <a:pPr>
                <a:defRPr/>
              </a:pPr>
              <a:t>2/21/2020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BB840911-77F9-430E-9286-9CE0CF8B5D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64" r:id="rId1"/>
    <p:sldLayoutId id="2147484365" r:id="rId2"/>
    <p:sldLayoutId id="2147484366" r:id="rId3"/>
    <p:sldLayoutId id="2147484367" r:id="rId4"/>
    <p:sldLayoutId id="2147484368" r:id="rId5"/>
    <p:sldLayoutId id="2147484369" r:id="rId6"/>
    <p:sldLayoutId id="2147484370" r:id="rId7"/>
    <p:sldLayoutId id="2147484371" r:id="rId8"/>
    <p:sldLayoutId id="2147484372" r:id="rId9"/>
    <p:sldLayoutId id="2147484373" r:id="rId10"/>
    <p:sldLayoutId id="214748437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2690813" y="57150"/>
            <a:ext cx="4721225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204913"/>
            <a:ext cx="9072563" cy="531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6980238"/>
            <a:ext cx="2351088" cy="401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E6E2357-4B04-4F99-AF83-0C6F0A23AA75}" type="datetime1">
              <a:rPr lang="en-US"/>
              <a:pPr>
                <a:defRPr/>
              </a:pPr>
              <a:t>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14700" y="7007225"/>
            <a:ext cx="3321050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pic>
        <p:nvPicPr>
          <p:cNvPr id="4102" name="Picture 9" descr="UTSAGifBlue.gif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9" descr="2010-02-17 ICS Master Logo.jp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88925" y="233363"/>
            <a:ext cx="17907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2527300" y="828675"/>
            <a:ext cx="5257800" cy="1588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0" name="Line 9"/>
          <p:cNvSpPr>
            <a:spLocks noChangeShapeType="1"/>
          </p:cNvSpPr>
          <p:nvPr userDrawn="1"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3B8BEDD-5D90-4C8F-A080-7865D9DB29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75" r:id="rId1"/>
    <p:sldLayoutId id="2147484376" r:id="rId2"/>
    <p:sldLayoutId id="2147484377" r:id="rId3"/>
    <p:sldLayoutId id="2147484378" r:id="rId4"/>
    <p:sldLayoutId id="2147484379" r:id="rId5"/>
    <p:sldLayoutId id="2147484380" r:id="rId6"/>
    <p:sldLayoutId id="2147484381" r:id="rId7"/>
    <p:sldLayoutId id="2147484382" r:id="rId8"/>
    <p:sldLayoutId id="2147484383" r:id="rId9"/>
    <p:sldLayoutId id="2147484384" r:id="rId10"/>
    <p:sldLayoutId id="214748438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v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343400" y="0"/>
            <a:ext cx="5197475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914400"/>
            <a:ext cx="9069387" cy="584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idx="2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defRPr>
            </a:lvl1pPr>
          </a:lstStyle>
          <a:p>
            <a:pPr>
              <a:defRPr/>
            </a:pPr>
            <a:fld id="{779B0FFF-52D7-4B48-8273-CB03D59A2296}" type="datetime1">
              <a:rPr lang="en-US"/>
              <a:pPr>
                <a:defRPr/>
              </a:pPr>
              <a:t>2/21/2020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idx="3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idx="4"/>
          </p:nvPr>
        </p:nvSpPr>
        <p:spPr bwMode="auto">
          <a:xfrm>
            <a:off x="7226300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7084A2E2-4245-4880-AA04-A3886BD21E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6" r:id="rId1"/>
  </p:sldLayoutIdLst>
  <p:hf hdr="0" ftr="0" dt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5pPr>
      <a:lvl6pPr marL="15367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6pPr>
      <a:lvl7pPr marL="19939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7pPr>
      <a:lvl8pPr marL="24511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8pPr>
      <a:lvl9pPr marL="29083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9pPr>
    </p:titleStyle>
    <p:bodyStyle>
      <a:lvl1pPr marL="431800" indent="-32385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buChar char=""/>
        <a:defRPr sz="28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marL="863600" indent="-287338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75000"/>
        <a:buFont typeface="Symbol" pitchFamily="18" charset="2"/>
        <a:buChar char=""/>
        <a:defRPr sz="2400">
          <a:solidFill>
            <a:srgbClr val="000000"/>
          </a:solidFill>
          <a:latin typeface="Arial" charset="0"/>
          <a:ea typeface="ＭＳ Ｐゴシック" charset="-128"/>
        </a:defRPr>
      </a:lvl2pPr>
      <a:lvl3pPr marL="1295400" indent="-215900" algn="l" defTabSz="457200" rtl="0" eaLnBrk="0" fontAlgn="base" hangingPunct="0">
        <a:spcBef>
          <a:spcPct val="0"/>
        </a:spcBef>
        <a:spcAft>
          <a:spcPts val="850"/>
        </a:spcAft>
        <a:buClr>
          <a:srgbClr val="000000"/>
        </a:buClr>
        <a:buSzPct val="45000"/>
        <a:buFont typeface="Wingdings" pitchFamily="2" charset="2"/>
        <a:buChar char=""/>
        <a:defRPr sz="2400">
          <a:solidFill>
            <a:srgbClr val="000000"/>
          </a:solidFill>
          <a:latin typeface="Arial" charset="0"/>
          <a:ea typeface="ＭＳ Ｐゴシック" charset="-128"/>
        </a:defRPr>
      </a:lvl3pPr>
      <a:lvl4pPr marL="1727200" indent="-215900" algn="l" defTabSz="457200" rtl="0" eaLnBrk="0" fontAlgn="base" hangingPunct="0"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pitchFamily="18" charset="2"/>
        <a:buChar char=""/>
        <a:defRPr sz="2000">
          <a:solidFill>
            <a:srgbClr val="000000"/>
          </a:solidFill>
          <a:latin typeface="Arial" charset="0"/>
          <a:ea typeface="ＭＳ Ｐゴシック" charset="-128"/>
        </a:defRPr>
      </a:lvl4pPr>
      <a:lvl5pPr marL="2159000" indent="-215900" algn="l" defTabSz="457200" rtl="0" eaLnBrk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Arial" charset="0"/>
          <a:ea typeface="ＭＳ Ｐゴシック" charset="-128"/>
        </a:defRPr>
      </a:lvl5pPr>
      <a:lvl6pPr marL="26162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6pPr>
      <a:lvl7pPr marL="30734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7pPr>
      <a:lvl8pPr marL="35306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8pPr>
      <a:lvl9pPr marL="39878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112838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dirty="0" smtClean="0"/>
              <a:t>Cryptography </a:t>
            </a:r>
            <a:r>
              <a:rPr lang="en-US" sz="3200" dirty="0" smtClean="0"/>
              <a:t>Review</a:t>
            </a: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 smtClean="0">
                <a:solidFill>
                  <a:schemeClr val="tx2"/>
                </a:solidFill>
              </a:rPr>
              <a:t>Prof</a:t>
            </a:r>
            <a:r>
              <a:rPr lang="en-US" sz="2400" dirty="0">
                <a:solidFill>
                  <a:schemeClr val="tx2"/>
                </a:solidFill>
              </a:rPr>
              <a:t>. Ravi Sandhu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Executive Director </a:t>
            </a:r>
            <a:r>
              <a:rPr lang="en-US" sz="2400" dirty="0" smtClean="0">
                <a:solidFill>
                  <a:schemeClr val="tx2"/>
                </a:solidFill>
              </a:rPr>
              <a:t>and Endowed Chair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4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dirty="0" smtClean="0">
                <a:solidFill>
                  <a:schemeClr val="tx2"/>
                </a:solidFill>
              </a:rPr>
              <a:t>Lecture 5-Crypto Review</a:t>
            </a:r>
            <a:endParaRPr lang="en-US" sz="2000" b="1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 smtClean="0">
                <a:solidFill>
                  <a:schemeClr val="tx2"/>
                </a:solidFill>
              </a:rPr>
              <a:t>ravi.utsa@gmail.com</a:t>
            </a:r>
            <a:endParaRPr lang="en-US" sz="16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 smtClean="0">
                <a:solidFill>
                  <a:schemeClr val="tx2"/>
                </a:solidFill>
              </a:rPr>
              <a:t>www.profsandhu.com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16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 </a:t>
            </a:r>
            <a:endParaRPr lang="en-GB" sz="2400" dirty="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800" dirty="0" smtClean="0">
                <a:solidFill>
                  <a:srgbClr val="131F49"/>
                </a:solidFill>
              </a:rPr>
              <a:t>CS 6393</a:t>
            </a:r>
            <a:endParaRPr lang="en-US" sz="2400" dirty="0">
              <a:solidFill>
                <a:srgbClr val="131F4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10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World-Leadi</a:t>
            </a:r>
            <a:r>
              <a:rPr lang="en-US" sz="1600" i="1" dirty="0"/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X.509v1 Certificate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2890476" y="1472103"/>
            <a:ext cx="4413250" cy="4062413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140000"/>
              </a:lnSpc>
            </a:pP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VERSION</a:t>
            </a:r>
          </a:p>
          <a:p>
            <a:pPr algn="ctr">
              <a:lnSpc>
                <a:spcPct val="140000"/>
              </a:lnSpc>
            </a:pP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SERIAL NUMBER</a:t>
            </a:r>
          </a:p>
          <a:p>
            <a:pPr algn="ctr">
              <a:lnSpc>
                <a:spcPct val="140000"/>
              </a:lnSpc>
            </a:pP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SIGNATURE ALGORITHM</a:t>
            </a:r>
          </a:p>
          <a:p>
            <a:pPr algn="ctr">
              <a:lnSpc>
                <a:spcPct val="140000"/>
              </a:lnSpc>
            </a:pPr>
            <a:r>
              <a:rPr lang="en-US" altLang="en-US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ISSUER (Certificate Authority)</a:t>
            </a:r>
            <a:endParaRPr lang="en-US" altLang="en-US" b="1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 algn="ctr">
              <a:lnSpc>
                <a:spcPct val="140000"/>
              </a:lnSpc>
            </a:pP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VALIDITY</a:t>
            </a:r>
          </a:p>
          <a:p>
            <a:pPr algn="ctr">
              <a:lnSpc>
                <a:spcPct val="140000"/>
              </a:lnSpc>
            </a:pP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SUBJECT</a:t>
            </a:r>
          </a:p>
          <a:p>
            <a:pPr algn="ctr">
              <a:lnSpc>
                <a:spcPct val="140000"/>
              </a:lnSpc>
            </a:pP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SUBJECT PUBLIC KEY INFO</a:t>
            </a:r>
          </a:p>
          <a:p>
            <a:pPr algn="ctr">
              <a:lnSpc>
                <a:spcPct val="140000"/>
              </a:lnSpc>
            </a:pPr>
            <a:r>
              <a:rPr lang="en-US" altLang="en-US" b="1" i="1" dirty="0">
                <a:solidFill>
                  <a:schemeClr val="tx2"/>
                </a:solidFill>
                <a:latin typeface="Arial" panose="020B0604020202020204" pitchFamily="34" charset="0"/>
              </a:rPr>
              <a:t>SIGNATURE</a:t>
            </a:r>
          </a:p>
        </p:txBody>
      </p:sp>
      <p:grpSp>
        <p:nvGrpSpPr>
          <p:cNvPr id="14" name="Group 4"/>
          <p:cNvGrpSpPr>
            <a:grpSpLocks/>
          </p:cNvGrpSpPr>
          <p:nvPr/>
        </p:nvGrpSpPr>
        <p:grpSpPr bwMode="auto">
          <a:xfrm>
            <a:off x="2917464" y="2019791"/>
            <a:ext cx="4360862" cy="2986087"/>
            <a:chOff x="1507" y="1643"/>
            <a:chExt cx="2747" cy="1881"/>
          </a:xfrm>
        </p:grpSpPr>
        <p:sp>
          <p:nvSpPr>
            <p:cNvPr id="15" name="Line 5"/>
            <p:cNvSpPr>
              <a:spLocks noChangeShapeType="1"/>
            </p:cNvSpPr>
            <p:nvPr/>
          </p:nvSpPr>
          <p:spPr bwMode="auto">
            <a:xfrm>
              <a:off x="1507" y="1643"/>
              <a:ext cx="2747" cy="0"/>
            </a:xfrm>
            <a:prstGeom prst="line">
              <a:avLst/>
            </a:prstGeom>
            <a:noFill/>
            <a:ln w="50800">
              <a:solidFill>
                <a:srgbClr val="063DE8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Line 6"/>
            <p:cNvSpPr>
              <a:spLocks noChangeShapeType="1"/>
            </p:cNvSpPr>
            <p:nvPr/>
          </p:nvSpPr>
          <p:spPr bwMode="auto">
            <a:xfrm>
              <a:off x="1507" y="1956"/>
              <a:ext cx="2747" cy="0"/>
            </a:xfrm>
            <a:prstGeom prst="line">
              <a:avLst/>
            </a:prstGeom>
            <a:noFill/>
            <a:ln w="50800">
              <a:solidFill>
                <a:srgbClr val="063DE8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Line 7"/>
            <p:cNvSpPr>
              <a:spLocks noChangeShapeType="1"/>
            </p:cNvSpPr>
            <p:nvPr/>
          </p:nvSpPr>
          <p:spPr bwMode="auto">
            <a:xfrm>
              <a:off x="1507" y="2270"/>
              <a:ext cx="2747" cy="0"/>
            </a:xfrm>
            <a:prstGeom prst="line">
              <a:avLst/>
            </a:prstGeom>
            <a:noFill/>
            <a:ln w="50800">
              <a:solidFill>
                <a:srgbClr val="063DE8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Line 8"/>
            <p:cNvSpPr>
              <a:spLocks noChangeShapeType="1"/>
            </p:cNvSpPr>
            <p:nvPr/>
          </p:nvSpPr>
          <p:spPr bwMode="auto">
            <a:xfrm>
              <a:off x="1507" y="2583"/>
              <a:ext cx="2747" cy="0"/>
            </a:xfrm>
            <a:prstGeom prst="line">
              <a:avLst/>
            </a:prstGeom>
            <a:noFill/>
            <a:ln w="50800">
              <a:solidFill>
                <a:srgbClr val="063DE8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Line 9"/>
            <p:cNvSpPr>
              <a:spLocks noChangeShapeType="1"/>
            </p:cNvSpPr>
            <p:nvPr/>
          </p:nvSpPr>
          <p:spPr bwMode="auto">
            <a:xfrm>
              <a:off x="1507" y="2897"/>
              <a:ext cx="2747" cy="0"/>
            </a:xfrm>
            <a:prstGeom prst="line">
              <a:avLst/>
            </a:prstGeom>
            <a:noFill/>
            <a:ln w="50800">
              <a:solidFill>
                <a:srgbClr val="063DE8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Line 10"/>
            <p:cNvSpPr>
              <a:spLocks noChangeShapeType="1"/>
            </p:cNvSpPr>
            <p:nvPr/>
          </p:nvSpPr>
          <p:spPr bwMode="auto">
            <a:xfrm>
              <a:off x="1507" y="3211"/>
              <a:ext cx="2747" cy="0"/>
            </a:xfrm>
            <a:prstGeom prst="line">
              <a:avLst/>
            </a:prstGeom>
            <a:noFill/>
            <a:ln w="50800">
              <a:solidFill>
                <a:srgbClr val="063DE8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Line 11"/>
            <p:cNvSpPr>
              <a:spLocks noChangeShapeType="1"/>
            </p:cNvSpPr>
            <p:nvPr/>
          </p:nvSpPr>
          <p:spPr bwMode="auto">
            <a:xfrm>
              <a:off x="1507" y="3524"/>
              <a:ext cx="2747" cy="0"/>
            </a:xfrm>
            <a:prstGeom prst="line">
              <a:avLst/>
            </a:prstGeom>
            <a:noFill/>
            <a:ln w="50800">
              <a:solidFill>
                <a:srgbClr val="063DE8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529653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11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World-Leadi</a:t>
            </a:r>
            <a:r>
              <a:rPr lang="en-US" sz="1600" i="1" dirty="0"/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X.509v1 Certificate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2" name="Rectangle 3"/>
          <p:cNvSpPr>
            <a:spLocks noChangeArrowheads="1"/>
          </p:cNvSpPr>
          <p:nvPr/>
        </p:nvSpPr>
        <p:spPr bwMode="auto">
          <a:xfrm>
            <a:off x="1172683" y="1530369"/>
            <a:ext cx="7975600" cy="4013200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140000"/>
              </a:lnSpc>
            </a:pP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1</a:t>
            </a:r>
          </a:p>
          <a:p>
            <a:pPr algn="ctr">
              <a:lnSpc>
                <a:spcPct val="140000"/>
              </a:lnSpc>
            </a:pP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1234567891011121314</a:t>
            </a:r>
          </a:p>
          <a:p>
            <a:pPr algn="ctr">
              <a:lnSpc>
                <a:spcPct val="140000"/>
              </a:lnSpc>
            </a:pPr>
            <a:r>
              <a:rPr lang="en-US" altLang="en-US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RSA+SHA-3, 2048</a:t>
            </a:r>
            <a:endParaRPr lang="en-US" altLang="en-US" b="1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 algn="ctr">
              <a:lnSpc>
                <a:spcPct val="140000"/>
              </a:lnSpc>
            </a:pP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C=US, S=VA, O=GMU, OU=ISE</a:t>
            </a:r>
          </a:p>
          <a:p>
            <a:pPr algn="ctr">
              <a:lnSpc>
                <a:spcPct val="140000"/>
              </a:lnSpc>
            </a:pPr>
            <a:r>
              <a:rPr lang="en-US" altLang="en-US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1/1/19-12/31/20</a:t>
            </a:r>
            <a:endParaRPr lang="en-US" altLang="en-US" b="1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 algn="ctr">
              <a:lnSpc>
                <a:spcPct val="140000"/>
              </a:lnSpc>
            </a:pP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C=US, </a:t>
            </a:r>
            <a:r>
              <a:rPr lang="en-US" altLang="en-US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S=TX, O=UTSA, OU=CS, </a:t>
            </a: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CN=Ravi Sandhu</a:t>
            </a:r>
          </a:p>
          <a:p>
            <a:pPr algn="ctr">
              <a:lnSpc>
                <a:spcPct val="140000"/>
              </a:lnSpc>
            </a:pP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RSA, </a:t>
            </a:r>
            <a:r>
              <a:rPr lang="en-US" altLang="en-US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2048, </a:t>
            </a:r>
            <a:r>
              <a:rPr lang="en-US" altLang="en-US" b="1" dirty="0" err="1">
                <a:solidFill>
                  <a:schemeClr val="tx2"/>
                </a:solidFill>
                <a:latin typeface="Arial" panose="020B0604020202020204" pitchFamily="34" charset="0"/>
              </a:rPr>
              <a:t>xxxxxxxxxxxxxxxxxxxxxxxxx</a:t>
            </a:r>
            <a:endParaRPr lang="en-US" altLang="en-US" b="1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 algn="ctr">
              <a:lnSpc>
                <a:spcPct val="140000"/>
              </a:lnSpc>
            </a:pPr>
            <a:r>
              <a:rPr lang="en-US" altLang="en-US" b="1" i="1" dirty="0">
                <a:solidFill>
                  <a:schemeClr val="tx2"/>
                </a:solidFill>
                <a:latin typeface="Arial" panose="020B0604020202020204" pitchFamily="34" charset="0"/>
              </a:rPr>
              <a:t>SIGNATURE</a:t>
            </a:r>
          </a:p>
        </p:txBody>
      </p:sp>
      <p:grpSp>
        <p:nvGrpSpPr>
          <p:cNvPr id="23" name="Group 4"/>
          <p:cNvGrpSpPr>
            <a:grpSpLocks/>
          </p:cNvGrpSpPr>
          <p:nvPr/>
        </p:nvGrpSpPr>
        <p:grpSpPr bwMode="auto">
          <a:xfrm>
            <a:off x="1223483" y="2003444"/>
            <a:ext cx="7850188" cy="3011487"/>
            <a:chOff x="400" y="1627"/>
            <a:chExt cx="4945" cy="1897"/>
          </a:xfrm>
        </p:grpSpPr>
        <p:sp>
          <p:nvSpPr>
            <p:cNvPr id="24" name="Line 5"/>
            <p:cNvSpPr>
              <a:spLocks noChangeShapeType="1"/>
            </p:cNvSpPr>
            <p:nvPr/>
          </p:nvSpPr>
          <p:spPr bwMode="auto">
            <a:xfrm>
              <a:off x="400" y="1627"/>
              <a:ext cx="4945" cy="0"/>
            </a:xfrm>
            <a:prstGeom prst="line">
              <a:avLst/>
            </a:prstGeom>
            <a:noFill/>
            <a:ln w="50800">
              <a:solidFill>
                <a:srgbClr val="063DE8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Line 6"/>
            <p:cNvSpPr>
              <a:spLocks noChangeShapeType="1"/>
            </p:cNvSpPr>
            <p:nvPr/>
          </p:nvSpPr>
          <p:spPr bwMode="auto">
            <a:xfrm>
              <a:off x="400" y="1943"/>
              <a:ext cx="4945" cy="0"/>
            </a:xfrm>
            <a:prstGeom prst="line">
              <a:avLst/>
            </a:prstGeom>
            <a:noFill/>
            <a:ln w="50800">
              <a:solidFill>
                <a:srgbClr val="063DE8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Line 7"/>
            <p:cNvSpPr>
              <a:spLocks noChangeShapeType="1"/>
            </p:cNvSpPr>
            <p:nvPr/>
          </p:nvSpPr>
          <p:spPr bwMode="auto">
            <a:xfrm>
              <a:off x="400" y="2259"/>
              <a:ext cx="4945" cy="0"/>
            </a:xfrm>
            <a:prstGeom prst="line">
              <a:avLst/>
            </a:prstGeom>
            <a:noFill/>
            <a:ln w="50800">
              <a:solidFill>
                <a:srgbClr val="063DE8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Line 8"/>
            <p:cNvSpPr>
              <a:spLocks noChangeShapeType="1"/>
            </p:cNvSpPr>
            <p:nvPr/>
          </p:nvSpPr>
          <p:spPr bwMode="auto">
            <a:xfrm>
              <a:off x="400" y="2576"/>
              <a:ext cx="4945" cy="0"/>
            </a:xfrm>
            <a:prstGeom prst="line">
              <a:avLst/>
            </a:prstGeom>
            <a:noFill/>
            <a:ln w="50800">
              <a:solidFill>
                <a:srgbClr val="063DE8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" name="Line 9"/>
            <p:cNvSpPr>
              <a:spLocks noChangeShapeType="1"/>
            </p:cNvSpPr>
            <p:nvPr/>
          </p:nvSpPr>
          <p:spPr bwMode="auto">
            <a:xfrm>
              <a:off x="400" y="2892"/>
              <a:ext cx="4945" cy="0"/>
            </a:xfrm>
            <a:prstGeom prst="line">
              <a:avLst/>
            </a:prstGeom>
            <a:noFill/>
            <a:ln w="50800">
              <a:solidFill>
                <a:srgbClr val="063DE8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Line 10"/>
            <p:cNvSpPr>
              <a:spLocks noChangeShapeType="1"/>
            </p:cNvSpPr>
            <p:nvPr/>
          </p:nvSpPr>
          <p:spPr bwMode="auto">
            <a:xfrm>
              <a:off x="400" y="3208"/>
              <a:ext cx="4945" cy="0"/>
            </a:xfrm>
            <a:prstGeom prst="line">
              <a:avLst/>
            </a:prstGeom>
            <a:noFill/>
            <a:ln w="50800">
              <a:solidFill>
                <a:srgbClr val="063DE8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Line 11"/>
            <p:cNvSpPr>
              <a:spLocks noChangeShapeType="1"/>
            </p:cNvSpPr>
            <p:nvPr/>
          </p:nvSpPr>
          <p:spPr bwMode="auto">
            <a:xfrm>
              <a:off x="400" y="3524"/>
              <a:ext cx="4945" cy="0"/>
            </a:xfrm>
            <a:prstGeom prst="line">
              <a:avLst/>
            </a:prstGeom>
            <a:noFill/>
            <a:ln w="50800">
              <a:solidFill>
                <a:srgbClr val="063DE8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861742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12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World-Leadi</a:t>
            </a:r>
            <a:r>
              <a:rPr lang="en-US" sz="1600" i="1" dirty="0"/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SET CA Hierarchy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" name="Rectangle 3"/>
          <p:cNvSpPr>
            <a:spLocks noChangeArrowheads="1"/>
          </p:cNvSpPr>
          <p:nvPr/>
        </p:nvSpPr>
        <p:spPr bwMode="auto">
          <a:xfrm>
            <a:off x="4163083" y="1167891"/>
            <a:ext cx="1524000" cy="533400"/>
          </a:xfrm>
          <a:prstGeom prst="rect">
            <a:avLst/>
          </a:prstGeom>
          <a:noFill/>
          <a:ln w="38100">
            <a:solidFill>
              <a:srgbClr val="99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Root</a:t>
            </a:r>
          </a:p>
        </p:txBody>
      </p:sp>
      <p:sp>
        <p:nvSpPr>
          <p:cNvPr id="16" name="Rectangle 4"/>
          <p:cNvSpPr>
            <a:spLocks noChangeArrowheads="1"/>
          </p:cNvSpPr>
          <p:nvPr/>
        </p:nvSpPr>
        <p:spPr bwMode="auto">
          <a:xfrm>
            <a:off x="4163083" y="2158491"/>
            <a:ext cx="1524000" cy="533400"/>
          </a:xfrm>
          <a:prstGeom prst="rect">
            <a:avLst/>
          </a:prstGeom>
          <a:noFill/>
          <a:ln w="38100">
            <a:solidFill>
              <a:srgbClr val="99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Brand</a:t>
            </a:r>
          </a:p>
        </p:txBody>
      </p:sp>
      <p:sp>
        <p:nvSpPr>
          <p:cNvPr id="17" name="Rectangle 5"/>
          <p:cNvSpPr>
            <a:spLocks noChangeArrowheads="1"/>
          </p:cNvSpPr>
          <p:nvPr/>
        </p:nvSpPr>
        <p:spPr bwMode="auto">
          <a:xfrm>
            <a:off x="6677683" y="2158491"/>
            <a:ext cx="1524000" cy="533400"/>
          </a:xfrm>
          <a:prstGeom prst="rect">
            <a:avLst/>
          </a:prstGeom>
          <a:noFill/>
          <a:ln w="38100">
            <a:solidFill>
              <a:srgbClr val="99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Brand</a:t>
            </a:r>
          </a:p>
        </p:txBody>
      </p:sp>
      <p:sp>
        <p:nvSpPr>
          <p:cNvPr id="18" name="Rectangle 6"/>
          <p:cNvSpPr>
            <a:spLocks noChangeArrowheads="1"/>
          </p:cNvSpPr>
          <p:nvPr/>
        </p:nvSpPr>
        <p:spPr bwMode="auto">
          <a:xfrm>
            <a:off x="1648483" y="2158491"/>
            <a:ext cx="1524000" cy="533400"/>
          </a:xfrm>
          <a:prstGeom prst="rect">
            <a:avLst/>
          </a:prstGeom>
          <a:noFill/>
          <a:ln w="38100">
            <a:solidFill>
              <a:srgbClr val="99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Brand</a:t>
            </a:r>
          </a:p>
        </p:txBody>
      </p:sp>
      <p:sp>
        <p:nvSpPr>
          <p:cNvPr id="19" name="Rectangle 7"/>
          <p:cNvSpPr>
            <a:spLocks noChangeArrowheads="1"/>
          </p:cNvSpPr>
          <p:nvPr/>
        </p:nvSpPr>
        <p:spPr bwMode="auto">
          <a:xfrm>
            <a:off x="4010683" y="3149091"/>
            <a:ext cx="1828800" cy="533400"/>
          </a:xfrm>
          <a:prstGeom prst="rect">
            <a:avLst/>
          </a:prstGeom>
          <a:noFill/>
          <a:ln w="38100">
            <a:solidFill>
              <a:srgbClr val="99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Geo-Political</a:t>
            </a:r>
          </a:p>
        </p:txBody>
      </p:sp>
      <p:sp>
        <p:nvSpPr>
          <p:cNvPr id="20" name="Rectangle 8"/>
          <p:cNvSpPr>
            <a:spLocks noChangeArrowheads="1"/>
          </p:cNvSpPr>
          <p:nvPr/>
        </p:nvSpPr>
        <p:spPr bwMode="auto">
          <a:xfrm>
            <a:off x="3020083" y="4215891"/>
            <a:ext cx="1524000" cy="533400"/>
          </a:xfrm>
          <a:prstGeom prst="rect">
            <a:avLst/>
          </a:prstGeom>
          <a:noFill/>
          <a:ln w="38100">
            <a:solidFill>
              <a:srgbClr val="99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Bank</a:t>
            </a:r>
          </a:p>
        </p:txBody>
      </p:sp>
      <p:sp>
        <p:nvSpPr>
          <p:cNvPr id="21" name="Rectangle 9"/>
          <p:cNvSpPr>
            <a:spLocks noChangeArrowheads="1"/>
          </p:cNvSpPr>
          <p:nvPr/>
        </p:nvSpPr>
        <p:spPr bwMode="auto">
          <a:xfrm>
            <a:off x="5458483" y="4215891"/>
            <a:ext cx="1524000" cy="533400"/>
          </a:xfrm>
          <a:prstGeom prst="rect">
            <a:avLst/>
          </a:prstGeom>
          <a:noFill/>
          <a:ln w="38100">
            <a:solidFill>
              <a:srgbClr val="99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Acquirer</a:t>
            </a:r>
          </a:p>
        </p:txBody>
      </p:sp>
      <p:sp>
        <p:nvSpPr>
          <p:cNvPr id="31" name="Rectangle 10"/>
          <p:cNvSpPr>
            <a:spLocks noChangeArrowheads="1"/>
          </p:cNvSpPr>
          <p:nvPr/>
        </p:nvSpPr>
        <p:spPr bwMode="auto">
          <a:xfrm>
            <a:off x="3020083" y="5206491"/>
            <a:ext cx="1524000" cy="533400"/>
          </a:xfrm>
          <a:prstGeom prst="rect">
            <a:avLst/>
          </a:prstGeom>
          <a:noFill/>
          <a:ln w="38100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Customer</a:t>
            </a:r>
          </a:p>
        </p:txBody>
      </p:sp>
      <p:sp>
        <p:nvSpPr>
          <p:cNvPr id="32" name="Rectangle 11"/>
          <p:cNvSpPr>
            <a:spLocks noChangeArrowheads="1"/>
          </p:cNvSpPr>
          <p:nvPr/>
        </p:nvSpPr>
        <p:spPr bwMode="auto">
          <a:xfrm>
            <a:off x="5458483" y="5206491"/>
            <a:ext cx="1524000" cy="533400"/>
          </a:xfrm>
          <a:prstGeom prst="rect">
            <a:avLst/>
          </a:prstGeom>
          <a:noFill/>
          <a:ln w="38100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Merchant</a:t>
            </a:r>
          </a:p>
        </p:txBody>
      </p:sp>
      <p:sp>
        <p:nvSpPr>
          <p:cNvPr id="33" name="Line 12"/>
          <p:cNvSpPr>
            <a:spLocks noChangeShapeType="1"/>
          </p:cNvSpPr>
          <p:nvPr/>
        </p:nvSpPr>
        <p:spPr bwMode="auto">
          <a:xfrm flipH="1">
            <a:off x="2410483" y="1701291"/>
            <a:ext cx="2514600" cy="4572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Line 13"/>
          <p:cNvSpPr>
            <a:spLocks noChangeShapeType="1"/>
          </p:cNvSpPr>
          <p:nvPr/>
        </p:nvSpPr>
        <p:spPr bwMode="auto">
          <a:xfrm>
            <a:off x="4923496" y="1696529"/>
            <a:ext cx="2587625" cy="4572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Line 14"/>
          <p:cNvSpPr>
            <a:spLocks noChangeShapeType="1"/>
          </p:cNvSpPr>
          <p:nvPr/>
        </p:nvSpPr>
        <p:spPr bwMode="auto">
          <a:xfrm>
            <a:off x="4925083" y="1701291"/>
            <a:ext cx="0" cy="4572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Line 15"/>
          <p:cNvSpPr>
            <a:spLocks noChangeShapeType="1"/>
          </p:cNvSpPr>
          <p:nvPr/>
        </p:nvSpPr>
        <p:spPr bwMode="auto">
          <a:xfrm>
            <a:off x="4925083" y="2691891"/>
            <a:ext cx="0" cy="4572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Line 16"/>
          <p:cNvSpPr>
            <a:spLocks noChangeShapeType="1"/>
          </p:cNvSpPr>
          <p:nvPr/>
        </p:nvSpPr>
        <p:spPr bwMode="auto">
          <a:xfrm flipH="1">
            <a:off x="3705883" y="3682491"/>
            <a:ext cx="1219200" cy="5334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Line 17"/>
          <p:cNvSpPr>
            <a:spLocks noChangeShapeType="1"/>
          </p:cNvSpPr>
          <p:nvPr/>
        </p:nvSpPr>
        <p:spPr bwMode="auto">
          <a:xfrm>
            <a:off x="4925083" y="3682491"/>
            <a:ext cx="1371600" cy="5334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Line 18"/>
          <p:cNvSpPr>
            <a:spLocks noChangeShapeType="1"/>
          </p:cNvSpPr>
          <p:nvPr/>
        </p:nvSpPr>
        <p:spPr bwMode="auto">
          <a:xfrm>
            <a:off x="3705883" y="4749291"/>
            <a:ext cx="0" cy="4572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Line 19"/>
          <p:cNvSpPr>
            <a:spLocks noChangeShapeType="1"/>
          </p:cNvSpPr>
          <p:nvPr/>
        </p:nvSpPr>
        <p:spPr bwMode="auto">
          <a:xfrm>
            <a:off x="6220483" y="4749291"/>
            <a:ext cx="0" cy="4572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587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13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5" y="6957461"/>
            <a:ext cx="2346325" cy="389335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tabLst>
                <a:tab pos="646168" algn="l"/>
                <a:tab pos="1292335" algn="l"/>
                <a:tab pos="1938502" algn="l"/>
              </a:tabLst>
            </a:pPr>
            <a:r>
              <a:rPr lang="en-US" sz="1200" dirty="0">
                <a:solidFill>
                  <a:srgbClr val="000000"/>
                </a:solidFill>
              </a:rPr>
              <a:t>© Ravi </a:t>
            </a:r>
            <a:r>
              <a:rPr lang="en-US" sz="1200" dirty="0" smtClean="0">
                <a:solidFill>
                  <a:srgbClr val="000000"/>
                </a:solidFill>
              </a:rPr>
              <a:t>Sandhu</a:t>
            </a:r>
            <a:endParaRPr lang="en-GB" sz="1200" dirty="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3058725" y="6957462"/>
            <a:ext cx="4184638" cy="30293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81621" tIns="40810" rIns="81621" bIns="40810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400" i="1" dirty="0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5" y="50193"/>
            <a:ext cx="5197475" cy="51316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500" dirty="0" smtClean="0">
                <a:solidFill>
                  <a:srgbClr val="131F49"/>
                </a:solidFill>
              </a:rPr>
              <a:t>Multiple Trusted Roots</a:t>
            </a:r>
            <a:endParaRPr lang="en-US" sz="2100" dirty="0">
              <a:solidFill>
                <a:srgbClr val="131F49"/>
              </a:solidFill>
            </a:endParaRPr>
          </a:p>
        </p:txBody>
      </p:sp>
      <p:grpSp>
        <p:nvGrpSpPr>
          <p:cNvPr id="67" name="Group 3"/>
          <p:cNvGrpSpPr>
            <a:grpSpLocks/>
          </p:cNvGrpSpPr>
          <p:nvPr/>
        </p:nvGrpSpPr>
        <p:grpSpPr bwMode="auto">
          <a:xfrm>
            <a:off x="3785855" y="1741569"/>
            <a:ext cx="1981200" cy="2514600"/>
            <a:chOff x="720" y="1872"/>
            <a:chExt cx="1248" cy="1584"/>
          </a:xfrm>
        </p:grpSpPr>
        <p:sp>
          <p:nvSpPr>
            <p:cNvPr id="68" name="AutoShape 4"/>
            <p:cNvSpPr>
              <a:spLocks noChangeArrowheads="1"/>
            </p:cNvSpPr>
            <p:nvPr/>
          </p:nvSpPr>
          <p:spPr bwMode="auto">
            <a:xfrm>
              <a:off x="1200" y="1872"/>
              <a:ext cx="432" cy="288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rgbClr val="99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b="1">
                <a:solidFill>
                  <a:srgbClr val="2C9447"/>
                </a:solidFill>
              </a:endParaRPr>
            </a:p>
          </p:txBody>
        </p:sp>
        <p:sp>
          <p:nvSpPr>
            <p:cNvPr id="69" name="AutoShape 5"/>
            <p:cNvSpPr>
              <a:spLocks noChangeArrowheads="1"/>
            </p:cNvSpPr>
            <p:nvPr/>
          </p:nvSpPr>
          <p:spPr bwMode="auto">
            <a:xfrm>
              <a:off x="816" y="2544"/>
              <a:ext cx="432" cy="288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rgbClr val="99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b="1">
                <a:solidFill>
                  <a:srgbClr val="2C9447"/>
                </a:solidFill>
              </a:endParaRPr>
            </a:p>
          </p:txBody>
        </p:sp>
        <p:sp>
          <p:nvSpPr>
            <p:cNvPr id="70" name="AutoShape 6"/>
            <p:cNvSpPr>
              <a:spLocks noChangeArrowheads="1"/>
            </p:cNvSpPr>
            <p:nvPr/>
          </p:nvSpPr>
          <p:spPr bwMode="auto">
            <a:xfrm>
              <a:off x="1488" y="2544"/>
              <a:ext cx="432" cy="288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rgbClr val="99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b="1">
                <a:solidFill>
                  <a:srgbClr val="2C9447"/>
                </a:solidFill>
              </a:endParaRPr>
            </a:p>
          </p:txBody>
        </p:sp>
        <p:sp>
          <p:nvSpPr>
            <p:cNvPr id="71" name="Rectangle 7"/>
            <p:cNvSpPr>
              <a:spLocks noChangeArrowheads="1"/>
            </p:cNvSpPr>
            <p:nvPr/>
          </p:nvSpPr>
          <p:spPr bwMode="auto">
            <a:xfrm>
              <a:off x="720" y="3216"/>
              <a:ext cx="240" cy="240"/>
            </a:xfrm>
            <a:prstGeom prst="rect">
              <a:avLst/>
            </a:prstGeom>
            <a:noFill/>
            <a:ln w="38100">
              <a:solidFill>
                <a:srgbClr val="00008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b="1">
                <a:solidFill>
                  <a:srgbClr val="2C9447"/>
                </a:solidFill>
              </a:endParaRPr>
            </a:p>
          </p:txBody>
        </p:sp>
        <p:sp>
          <p:nvSpPr>
            <p:cNvPr id="72" name="Rectangle 8"/>
            <p:cNvSpPr>
              <a:spLocks noChangeArrowheads="1"/>
            </p:cNvSpPr>
            <p:nvPr/>
          </p:nvSpPr>
          <p:spPr bwMode="auto">
            <a:xfrm>
              <a:off x="1056" y="3216"/>
              <a:ext cx="240" cy="240"/>
            </a:xfrm>
            <a:prstGeom prst="rect">
              <a:avLst/>
            </a:prstGeom>
            <a:noFill/>
            <a:ln w="38100">
              <a:solidFill>
                <a:srgbClr val="00008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b="1">
                <a:solidFill>
                  <a:srgbClr val="2C9447"/>
                </a:solidFill>
              </a:endParaRPr>
            </a:p>
          </p:txBody>
        </p:sp>
        <p:sp>
          <p:nvSpPr>
            <p:cNvPr id="73" name="Rectangle 9"/>
            <p:cNvSpPr>
              <a:spLocks noChangeArrowheads="1"/>
            </p:cNvSpPr>
            <p:nvPr/>
          </p:nvSpPr>
          <p:spPr bwMode="auto">
            <a:xfrm>
              <a:off x="1392" y="3216"/>
              <a:ext cx="240" cy="240"/>
            </a:xfrm>
            <a:prstGeom prst="rect">
              <a:avLst/>
            </a:prstGeom>
            <a:noFill/>
            <a:ln w="38100">
              <a:solidFill>
                <a:srgbClr val="00008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b="1">
                <a:solidFill>
                  <a:srgbClr val="2C9447"/>
                </a:solidFill>
              </a:endParaRPr>
            </a:p>
          </p:txBody>
        </p:sp>
        <p:sp>
          <p:nvSpPr>
            <p:cNvPr id="74" name="Rectangle 10"/>
            <p:cNvSpPr>
              <a:spLocks noChangeArrowheads="1"/>
            </p:cNvSpPr>
            <p:nvPr/>
          </p:nvSpPr>
          <p:spPr bwMode="auto">
            <a:xfrm>
              <a:off x="1728" y="3216"/>
              <a:ext cx="240" cy="240"/>
            </a:xfrm>
            <a:prstGeom prst="rect">
              <a:avLst/>
            </a:prstGeom>
            <a:noFill/>
            <a:ln w="38100">
              <a:solidFill>
                <a:srgbClr val="00008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b="1">
                <a:solidFill>
                  <a:srgbClr val="2C9447"/>
                </a:solidFill>
              </a:endParaRPr>
            </a:p>
          </p:txBody>
        </p:sp>
        <p:sp>
          <p:nvSpPr>
            <p:cNvPr id="136" name="Line 11"/>
            <p:cNvSpPr>
              <a:spLocks noChangeShapeType="1"/>
            </p:cNvSpPr>
            <p:nvPr/>
          </p:nvSpPr>
          <p:spPr bwMode="auto">
            <a:xfrm flipH="1">
              <a:off x="1040" y="2144"/>
              <a:ext cx="160" cy="392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" name="Line 12"/>
            <p:cNvSpPr>
              <a:spLocks noChangeShapeType="1"/>
            </p:cNvSpPr>
            <p:nvPr/>
          </p:nvSpPr>
          <p:spPr bwMode="auto">
            <a:xfrm>
              <a:off x="1632" y="2160"/>
              <a:ext cx="96" cy="384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8" name="Line 13"/>
            <p:cNvSpPr>
              <a:spLocks noChangeShapeType="1"/>
            </p:cNvSpPr>
            <p:nvPr/>
          </p:nvSpPr>
          <p:spPr bwMode="auto">
            <a:xfrm>
              <a:off x="912" y="2832"/>
              <a:ext cx="0" cy="384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9" name="Line 14"/>
            <p:cNvSpPr>
              <a:spLocks noChangeShapeType="1"/>
            </p:cNvSpPr>
            <p:nvPr/>
          </p:nvSpPr>
          <p:spPr bwMode="auto">
            <a:xfrm>
              <a:off x="1152" y="2832"/>
              <a:ext cx="0" cy="384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0" name="Line 15"/>
            <p:cNvSpPr>
              <a:spLocks noChangeShapeType="1"/>
            </p:cNvSpPr>
            <p:nvPr/>
          </p:nvSpPr>
          <p:spPr bwMode="auto">
            <a:xfrm>
              <a:off x="1584" y="2832"/>
              <a:ext cx="0" cy="384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1" name="Line 16"/>
            <p:cNvSpPr>
              <a:spLocks noChangeShapeType="1"/>
            </p:cNvSpPr>
            <p:nvPr/>
          </p:nvSpPr>
          <p:spPr bwMode="auto">
            <a:xfrm>
              <a:off x="1824" y="2832"/>
              <a:ext cx="0" cy="384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42" name="Group 17"/>
          <p:cNvGrpSpPr>
            <a:grpSpLocks/>
          </p:cNvGrpSpPr>
          <p:nvPr/>
        </p:nvGrpSpPr>
        <p:grpSpPr bwMode="auto">
          <a:xfrm>
            <a:off x="6994777" y="1584369"/>
            <a:ext cx="1981200" cy="2514600"/>
            <a:chOff x="720" y="1872"/>
            <a:chExt cx="1248" cy="1584"/>
          </a:xfrm>
        </p:grpSpPr>
        <p:sp>
          <p:nvSpPr>
            <p:cNvPr id="143" name="AutoShape 18"/>
            <p:cNvSpPr>
              <a:spLocks noChangeArrowheads="1"/>
            </p:cNvSpPr>
            <p:nvPr/>
          </p:nvSpPr>
          <p:spPr bwMode="auto">
            <a:xfrm>
              <a:off x="1200" y="1872"/>
              <a:ext cx="432" cy="288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rgbClr val="99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b="1">
                <a:solidFill>
                  <a:srgbClr val="2C9447"/>
                </a:solidFill>
              </a:endParaRPr>
            </a:p>
          </p:txBody>
        </p:sp>
        <p:sp>
          <p:nvSpPr>
            <p:cNvPr id="144" name="AutoShape 19"/>
            <p:cNvSpPr>
              <a:spLocks noChangeArrowheads="1"/>
            </p:cNvSpPr>
            <p:nvPr/>
          </p:nvSpPr>
          <p:spPr bwMode="auto">
            <a:xfrm>
              <a:off x="816" y="2544"/>
              <a:ext cx="432" cy="288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rgbClr val="99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b="1">
                <a:solidFill>
                  <a:srgbClr val="2C9447"/>
                </a:solidFill>
              </a:endParaRPr>
            </a:p>
          </p:txBody>
        </p:sp>
        <p:sp>
          <p:nvSpPr>
            <p:cNvPr id="145" name="AutoShape 20"/>
            <p:cNvSpPr>
              <a:spLocks noChangeArrowheads="1"/>
            </p:cNvSpPr>
            <p:nvPr/>
          </p:nvSpPr>
          <p:spPr bwMode="auto">
            <a:xfrm>
              <a:off x="1488" y="2544"/>
              <a:ext cx="432" cy="288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rgbClr val="99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b="1">
                <a:solidFill>
                  <a:srgbClr val="2C9447"/>
                </a:solidFill>
              </a:endParaRPr>
            </a:p>
          </p:txBody>
        </p:sp>
        <p:sp>
          <p:nvSpPr>
            <p:cNvPr id="146" name="Rectangle 21"/>
            <p:cNvSpPr>
              <a:spLocks noChangeArrowheads="1"/>
            </p:cNvSpPr>
            <p:nvPr/>
          </p:nvSpPr>
          <p:spPr bwMode="auto">
            <a:xfrm>
              <a:off x="720" y="3216"/>
              <a:ext cx="240" cy="240"/>
            </a:xfrm>
            <a:prstGeom prst="rect">
              <a:avLst/>
            </a:prstGeom>
            <a:noFill/>
            <a:ln w="38100">
              <a:solidFill>
                <a:srgbClr val="00008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b="1">
                <a:solidFill>
                  <a:srgbClr val="2C9447"/>
                </a:solidFill>
              </a:endParaRPr>
            </a:p>
          </p:txBody>
        </p:sp>
        <p:sp>
          <p:nvSpPr>
            <p:cNvPr id="147" name="Rectangle 22"/>
            <p:cNvSpPr>
              <a:spLocks noChangeArrowheads="1"/>
            </p:cNvSpPr>
            <p:nvPr/>
          </p:nvSpPr>
          <p:spPr bwMode="auto">
            <a:xfrm>
              <a:off x="1056" y="3216"/>
              <a:ext cx="240" cy="240"/>
            </a:xfrm>
            <a:prstGeom prst="rect">
              <a:avLst/>
            </a:prstGeom>
            <a:noFill/>
            <a:ln w="38100">
              <a:solidFill>
                <a:srgbClr val="00008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b="1">
                <a:solidFill>
                  <a:srgbClr val="2C9447"/>
                </a:solidFill>
              </a:endParaRPr>
            </a:p>
          </p:txBody>
        </p:sp>
        <p:sp>
          <p:nvSpPr>
            <p:cNvPr id="148" name="Rectangle 23"/>
            <p:cNvSpPr>
              <a:spLocks noChangeArrowheads="1"/>
            </p:cNvSpPr>
            <p:nvPr/>
          </p:nvSpPr>
          <p:spPr bwMode="auto">
            <a:xfrm>
              <a:off x="1392" y="3216"/>
              <a:ext cx="240" cy="240"/>
            </a:xfrm>
            <a:prstGeom prst="rect">
              <a:avLst/>
            </a:prstGeom>
            <a:noFill/>
            <a:ln w="38100">
              <a:solidFill>
                <a:srgbClr val="00008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b="1">
                <a:solidFill>
                  <a:srgbClr val="2C9447"/>
                </a:solidFill>
              </a:endParaRPr>
            </a:p>
          </p:txBody>
        </p:sp>
        <p:sp>
          <p:nvSpPr>
            <p:cNvPr id="149" name="Rectangle 24"/>
            <p:cNvSpPr>
              <a:spLocks noChangeArrowheads="1"/>
            </p:cNvSpPr>
            <p:nvPr/>
          </p:nvSpPr>
          <p:spPr bwMode="auto">
            <a:xfrm>
              <a:off x="1728" y="3216"/>
              <a:ext cx="240" cy="240"/>
            </a:xfrm>
            <a:prstGeom prst="rect">
              <a:avLst/>
            </a:prstGeom>
            <a:noFill/>
            <a:ln w="38100">
              <a:solidFill>
                <a:srgbClr val="00008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b="1">
                <a:solidFill>
                  <a:srgbClr val="2C9447"/>
                </a:solidFill>
              </a:endParaRPr>
            </a:p>
          </p:txBody>
        </p:sp>
        <p:sp>
          <p:nvSpPr>
            <p:cNvPr id="150" name="Line 25"/>
            <p:cNvSpPr>
              <a:spLocks noChangeShapeType="1"/>
            </p:cNvSpPr>
            <p:nvPr/>
          </p:nvSpPr>
          <p:spPr bwMode="auto">
            <a:xfrm flipH="1">
              <a:off x="1040" y="2144"/>
              <a:ext cx="160" cy="392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1" name="Line 26"/>
            <p:cNvSpPr>
              <a:spLocks noChangeShapeType="1"/>
            </p:cNvSpPr>
            <p:nvPr/>
          </p:nvSpPr>
          <p:spPr bwMode="auto">
            <a:xfrm>
              <a:off x="1632" y="2160"/>
              <a:ext cx="96" cy="384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2" name="Line 27"/>
            <p:cNvSpPr>
              <a:spLocks noChangeShapeType="1"/>
            </p:cNvSpPr>
            <p:nvPr/>
          </p:nvSpPr>
          <p:spPr bwMode="auto">
            <a:xfrm>
              <a:off x="912" y="2832"/>
              <a:ext cx="0" cy="384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" name="Line 28"/>
            <p:cNvSpPr>
              <a:spLocks noChangeShapeType="1"/>
            </p:cNvSpPr>
            <p:nvPr/>
          </p:nvSpPr>
          <p:spPr bwMode="auto">
            <a:xfrm>
              <a:off x="1152" y="2832"/>
              <a:ext cx="0" cy="384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" name="Line 29"/>
            <p:cNvSpPr>
              <a:spLocks noChangeShapeType="1"/>
            </p:cNvSpPr>
            <p:nvPr/>
          </p:nvSpPr>
          <p:spPr bwMode="auto">
            <a:xfrm>
              <a:off x="1584" y="2832"/>
              <a:ext cx="0" cy="384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" name="Line 30"/>
            <p:cNvSpPr>
              <a:spLocks noChangeShapeType="1"/>
            </p:cNvSpPr>
            <p:nvPr/>
          </p:nvSpPr>
          <p:spPr bwMode="auto">
            <a:xfrm>
              <a:off x="1824" y="2832"/>
              <a:ext cx="0" cy="384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56" name="Group 31"/>
          <p:cNvGrpSpPr>
            <a:grpSpLocks/>
          </p:cNvGrpSpPr>
          <p:nvPr/>
        </p:nvGrpSpPr>
        <p:grpSpPr bwMode="auto">
          <a:xfrm>
            <a:off x="880132" y="1660569"/>
            <a:ext cx="1981200" cy="2514600"/>
            <a:chOff x="720" y="1872"/>
            <a:chExt cx="1248" cy="1584"/>
          </a:xfrm>
        </p:grpSpPr>
        <p:sp>
          <p:nvSpPr>
            <p:cNvPr id="157" name="AutoShape 32"/>
            <p:cNvSpPr>
              <a:spLocks noChangeArrowheads="1"/>
            </p:cNvSpPr>
            <p:nvPr/>
          </p:nvSpPr>
          <p:spPr bwMode="auto">
            <a:xfrm>
              <a:off x="1200" y="1872"/>
              <a:ext cx="432" cy="288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rgbClr val="99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b="1">
                <a:solidFill>
                  <a:srgbClr val="2C9447"/>
                </a:solidFill>
              </a:endParaRPr>
            </a:p>
          </p:txBody>
        </p:sp>
        <p:sp>
          <p:nvSpPr>
            <p:cNvPr id="158" name="AutoShape 33"/>
            <p:cNvSpPr>
              <a:spLocks noChangeArrowheads="1"/>
            </p:cNvSpPr>
            <p:nvPr/>
          </p:nvSpPr>
          <p:spPr bwMode="auto">
            <a:xfrm>
              <a:off x="816" y="2544"/>
              <a:ext cx="432" cy="288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rgbClr val="99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b="1">
                <a:solidFill>
                  <a:srgbClr val="2C9447"/>
                </a:solidFill>
              </a:endParaRPr>
            </a:p>
          </p:txBody>
        </p:sp>
        <p:sp>
          <p:nvSpPr>
            <p:cNvPr id="159" name="AutoShape 34"/>
            <p:cNvSpPr>
              <a:spLocks noChangeArrowheads="1"/>
            </p:cNvSpPr>
            <p:nvPr/>
          </p:nvSpPr>
          <p:spPr bwMode="auto">
            <a:xfrm>
              <a:off x="1488" y="2544"/>
              <a:ext cx="432" cy="288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rgbClr val="99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b="1">
                <a:solidFill>
                  <a:srgbClr val="2C9447"/>
                </a:solidFill>
              </a:endParaRPr>
            </a:p>
          </p:txBody>
        </p:sp>
        <p:sp>
          <p:nvSpPr>
            <p:cNvPr id="160" name="Rectangle 35"/>
            <p:cNvSpPr>
              <a:spLocks noChangeArrowheads="1"/>
            </p:cNvSpPr>
            <p:nvPr/>
          </p:nvSpPr>
          <p:spPr bwMode="auto">
            <a:xfrm>
              <a:off x="720" y="3216"/>
              <a:ext cx="240" cy="240"/>
            </a:xfrm>
            <a:prstGeom prst="rect">
              <a:avLst/>
            </a:prstGeom>
            <a:noFill/>
            <a:ln w="38100">
              <a:solidFill>
                <a:srgbClr val="00008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b="1">
                <a:solidFill>
                  <a:srgbClr val="2C9447"/>
                </a:solidFill>
              </a:endParaRPr>
            </a:p>
          </p:txBody>
        </p:sp>
        <p:sp>
          <p:nvSpPr>
            <p:cNvPr id="161" name="Rectangle 36"/>
            <p:cNvSpPr>
              <a:spLocks noChangeArrowheads="1"/>
            </p:cNvSpPr>
            <p:nvPr/>
          </p:nvSpPr>
          <p:spPr bwMode="auto">
            <a:xfrm>
              <a:off x="1056" y="3216"/>
              <a:ext cx="240" cy="240"/>
            </a:xfrm>
            <a:prstGeom prst="rect">
              <a:avLst/>
            </a:prstGeom>
            <a:noFill/>
            <a:ln w="38100">
              <a:solidFill>
                <a:srgbClr val="00008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b="1">
                <a:solidFill>
                  <a:srgbClr val="2C9447"/>
                </a:solidFill>
              </a:endParaRPr>
            </a:p>
          </p:txBody>
        </p:sp>
        <p:sp>
          <p:nvSpPr>
            <p:cNvPr id="162" name="Rectangle 37"/>
            <p:cNvSpPr>
              <a:spLocks noChangeArrowheads="1"/>
            </p:cNvSpPr>
            <p:nvPr/>
          </p:nvSpPr>
          <p:spPr bwMode="auto">
            <a:xfrm>
              <a:off x="1392" y="3216"/>
              <a:ext cx="240" cy="240"/>
            </a:xfrm>
            <a:prstGeom prst="rect">
              <a:avLst/>
            </a:prstGeom>
            <a:noFill/>
            <a:ln w="38100">
              <a:solidFill>
                <a:srgbClr val="00008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b="1">
                <a:solidFill>
                  <a:srgbClr val="2C9447"/>
                </a:solidFill>
              </a:endParaRPr>
            </a:p>
          </p:txBody>
        </p:sp>
        <p:sp>
          <p:nvSpPr>
            <p:cNvPr id="163" name="Rectangle 38"/>
            <p:cNvSpPr>
              <a:spLocks noChangeArrowheads="1"/>
            </p:cNvSpPr>
            <p:nvPr/>
          </p:nvSpPr>
          <p:spPr bwMode="auto">
            <a:xfrm>
              <a:off x="1728" y="3216"/>
              <a:ext cx="240" cy="240"/>
            </a:xfrm>
            <a:prstGeom prst="rect">
              <a:avLst/>
            </a:prstGeom>
            <a:noFill/>
            <a:ln w="38100">
              <a:solidFill>
                <a:srgbClr val="00008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b="1">
                <a:solidFill>
                  <a:srgbClr val="2C9447"/>
                </a:solidFill>
              </a:endParaRPr>
            </a:p>
          </p:txBody>
        </p:sp>
        <p:sp>
          <p:nvSpPr>
            <p:cNvPr id="164" name="Line 39"/>
            <p:cNvSpPr>
              <a:spLocks noChangeShapeType="1"/>
            </p:cNvSpPr>
            <p:nvPr/>
          </p:nvSpPr>
          <p:spPr bwMode="auto">
            <a:xfrm flipH="1">
              <a:off x="1040" y="2144"/>
              <a:ext cx="160" cy="392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5" name="Line 40"/>
            <p:cNvSpPr>
              <a:spLocks noChangeShapeType="1"/>
            </p:cNvSpPr>
            <p:nvPr/>
          </p:nvSpPr>
          <p:spPr bwMode="auto">
            <a:xfrm>
              <a:off x="1632" y="2160"/>
              <a:ext cx="96" cy="384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6" name="Line 41"/>
            <p:cNvSpPr>
              <a:spLocks noChangeShapeType="1"/>
            </p:cNvSpPr>
            <p:nvPr/>
          </p:nvSpPr>
          <p:spPr bwMode="auto">
            <a:xfrm>
              <a:off x="912" y="2832"/>
              <a:ext cx="0" cy="384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7" name="Line 42"/>
            <p:cNvSpPr>
              <a:spLocks noChangeShapeType="1"/>
            </p:cNvSpPr>
            <p:nvPr/>
          </p:nvSpPr>
          <p:spPr bwMode="auto">
            <a:xfrm>
              <a:off x="1152" y="2832"/>
              <a:ext cx="0" cy="384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8" name="Line 43"/>
            <p:cNvSpPr>
              <a:spLocks noChangeShapeType="1"/>
            </p:cNvSpPr>
            <p:nvPr/>
          </p:nvSpPr>
          <p:spPr bwMode="auto">
            <a:xfrm>
              <a:off x="1584" y="2832"/>
              <a:ext cx="0" cy="384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9" name="Line 44"/>
            <p:cNvSpPr>
              <a:spLocks noChangeShapeType="1"/>
            </p:cNvSpPr>
            <p:nvPr/>
          </p:nvSpPr>
          <p:spPr bwMode="auto">
            <a:xfrm>
              <a:off x="1824" y="2832"/>
              <a:ext cx="0" cy="384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99605394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14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Challenge-Response Authentication</a:t>
            </a:r>
            <a:endParaRPr lang="en-US" sz="28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7242790" y="1703529"/>
            <a:ext cx="1543050" cy="858838"/>
          </a:xfrm>
          <a:prstGeom prst="rect">
            <a:avLst/>
          </a:prstGeom>
          <a:noFill/>
          <a:ln w="50800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HOST</a:t>
            </a:r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1072177" y="1778142"/>
            <a:ext cx="1579563" cy="784225"/>
          </a:xfrm>
          <a:prstGeom prst="rect">
            <a:avLst/>
          </a:prstGeom>
          <a:noFill/>
          <a:ln w="50800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WORK</a:t>
            </a:r>
          </a:p>
          <a:p>
            <a:pPr algn="ctr"/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STATION</a:t>
            </a:r>
          </a:p>
        </p:txBody>
      </p:sp>
      <p:sp>
        <p:nvSpPr>
          <p:cNvPr id="16" name="AutoShape 5"/>
          <p:cNvSpPr>
            <a:spLocks noChangeArrowheads="1"/>
          </p:cNvSpPr>
          <p:nvPr/>
        </p:nvSpPr>
        <p:spPr bwMode="auto">
          <a:xfrm>
            <a:off x="3631227" y="1268554"/>
            <a:ext cx="2782888" cy="1865313"/>
          </a:xfrm>
          <a:prstGeom prst="roundRect">
            <a:avLst>
              <a:gd name="adj" fmla="val 12495"/>
            </a:avLst>
          </a:prstGeom>
          <a:noFill/>
          <a:ln w="508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Line 6"/>
          <p:cNvSpPr>
            <a:spLocks noChangeShapeType="1"/>
          </p:cNvSpPr>
          <p:nvPr/>
        </p:nvSpPr>
        <p:spPr bwMode="auto">
          <a:xfrm>
            <a:off x="2727940" y="2176604"/>
            <a:ext cx="827087" cy="1270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Line 7"/>
          <p:cNvSpPr>
            <a:spLocks noChangeShapeType="1"/>
          </p:cNvSpPr>
          <p:nvPr/>
        </p:nvSpPr>
        <p:spPr bwMode="auto">
          <a:xfrm>
            <a:off x="3631227" y="2189304"/>
            <a:ext cx="2782888" cy="0"/>
          </a:xfrm>
          <a:prstGeom prst="line">
            <a:avLst/>
          </a:prstGeom>
          <a:noFill/>
          <a:ln w="50800">
            <a:pattFill prst="narVert">
              <a:fgClr>
                <a:schemeClr val="folHlink"/>
              </a:fgClr>
              <a:bgClr>
                <a:schemeClr val="bg1"/>
              </a:bgClr>
            </a:patt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Line 8"/>
          <p:cNvSpPr>
            <a:spLocks noChangeShapeType="1"/>
          </p:cNvSpPr>
          <p:nvPr/>
        </p:nvSpPr>
        <p:spPr bwMode="auto">
          <a:xfrm>
            <a:off x="6490315" y="2189304"/>
            <a:ext cx="701675" cy="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4151927" y="1417779"/>
            <a:ext cx="1711325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7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NETWORK</a:t>
            </a:r>
          </a:p>
        </p:txBody>
      </p:sp>
      <p:sp>
        <p:nvSpPr>
          <p:cNvPr id="21" name="Line 10"/>
          <p:cNvSpPr>
            <a:spLocks noChangeShapeType="1"/>
          </p:cNvSpPr>
          <p:nvPr/>
        </p:nvSpPr>
        <p:spPr bwMode="auto">
          <a:xfrm>
            <a:off x="3442315" y="4018104"/>
            <a:ext cx="2809875" cy="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Rectangle 11"/>
          <p:cNvSpPr>
            <a:spLocks noChangeArrowheads="1"/>
          </p:cNvSpPr>
          <p:nvPr/>
        </p:nvSpPr>
        <p:spPr bwMode="auto">
          <a:xfrm>
            <a:off x="4251940" y="3433904"/>
            <a:ext cx="1204912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7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User ID</a:t>
            </a:r>
          </a:p>
        </p:txBody>
      </p:sp>
      <p:sp>
        <p:nvSpPr>
          <p:cNvPr id="23" name="Line 12"/>
          <p:cNvSpPr>
            <a:spLocks noChangeShapeType="1"/>
          </p:cNvSpPr>
          <p:nvPr/>
        </p:nvSpPr>
        <p:spPr bwMode="auto">
          <a:xfrm flipH="1">
            <a:off x="3467715" y="4876942"/>
            <a:ext cx="2797175" cy="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Rectangle 13"/>
          <p:cNvSpPr>
            <a:spLocks noChangeArrowheads="1"/>
          </p:cNvSpPr>
          <p:nvPr/>
        </p:nvSpPr>
        <p:spPr bwMode="auto">
          <a:xfrm>
            <a:off x="4075727" y="4268929"/>
            <a:ext cx="1592263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7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Challenge</a:t>
            </a:r>
          </a:p>
        </p:txBody>
      </p:sp>
      <p:sp>
        <p:nvSpPr>
          <p:cNvPr id="25" name="Line 14"/>
          <p:cNvSpPr>
            <a:spLocks noChangeShapeType="1"/>
          </p:cNvSpPr>
          <p:nvPr/>
        </p:nvSpPr>
        <p:spPr bwMode="auto">
          <a:xfrm>
            <a:off x="3593127" y="5723079"/>
            <a:ext cx="2546350" cy="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Rectangle 15"/>
          <p:cNvSpPr>
            <a:spLocks noChangeArrowheads="1"/>
          </p:cNvSpPr>
          <p:nvPr/>
        </p:nvSpPr>
        <p:spPr bwMode="auto">
          <a:xfrm>
            <a:off x="4075727" y="5138879"/>
            <a:ext cx="159385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7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Response</a:t>
            </a:r>
          </a:p>
        </p:txBody>
      </p:sp>
    </p:spTree>
    <p:extLst>
      <p:ext uri="{BB962C8B-B14F-4D97-AF65-F5344CB8AC3E}">
        <p14:creationId xmlns:p14="http://schemas.microsoft.com/office/powerpoint/2010/main" val="23534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Cryptographic Technology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Line 3"/>
          <p:cNvSpPr>
            <a:spLocks noChangeShapeType="1"/>
          </p:cNvSpPr>
          <p:nvPr/>
        </p:nvSpPr>
        <p:spPr bwMode="auto">
          <a:xfrm>
            <a:off x="4981575" y="700088"/>
            <a:ext cx="0" cy="131445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Line 4"/>
          <p:cNvSpPr>
            <a:spLocks noChangeShapeType="1"/>
          </p:cNvSpPr>
          <p:nvPr/>
        </p:nvSpPr>
        <p:spPr bwMode="auto">
          <a:xfrm>
            <a:off x="2487613" y="2027238"/>
            <a:ext cx="5013325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>
            <a:off x="2501900" y="2017713"/>
            <a:ext cx="0" cy="26987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11" name="Line 6"/>
          <p:cNvSpPr>
            <a:spLocks noChangeShapeType="1"/>
          </p:cNvSpPr>
          <p:nvPr/>
        </p:nvSpPr>
        <p:spPr bwMode="auto">
          <a:xfrm>
            <a:off x="7513638" y="2008188"/>
            <a:ext cx="0" cy="26987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1442050" y="2682875"/>
            <a:ext cx="2108590" cy="12561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algn="ctr" defTabSz="895350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SYMMETRIC </a:t>
            </a:r>
            <a:r>
              <a:rPr lang="en-US" b="1" dirty="0">
                <a:solidFill>
                  <a:schemeClr val="tx2"/>
                </a:solidFill>
                <a:latin typeface="Arial" charset="0"/>
              </a:rPr>
              <a:t>KEY </a:t>
            </a:r>
          </a:p>
          <a:p>
            <a:pPr algn="ctr" defTabSz="895350">
              <a:lnSpc>
                <a:spcPct val="87000"/>
              </a:lnSpc>
            </a:pPr>
            <a:endParaRPr lang="en-US" b="1" dirty="0">
              <a:solidFill>
                <a:schemeClr val="tx2"/>
              </a:solidFill>
              <a:latin typeface="Arial" charset="0"/>
            </a:endParaRPr>
          </a:p>
          <a:p>
            <a:pPr algn="ctr" defTabSz="895350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Secret </a:t>
            </a:r>
            <a:r>
              <a:rPr lang="en-US" b="1" dirty="0">
                <a:solidFill>
                  <a:schemeClr val="tx2"/>
                </a:solidFill>
                <a:latin typeface="Arial" charset="0"/>
              </a:rPr>
              <a:t>Key</a:t>
            </a:r>
          </a:p>
          <a:p>
            <a:pPr algn="ctr" defTabSz="895350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Single Key</a:t>
            </a:r>
          </a:p>
          <a:p>
            <a:pPr algn="ctr" defTabSz="895350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Conventional</a:t>
            </a:r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6386306" y="2682875"/>
            <a:ext cx="2275302" cy="1015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algn="ctr" defTabSz="895350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ASYMMETRIC </a:t>
            </a:r>
            <a:r>
              <a:rPr lang="en-US" b="1" dirty="0">
                <a:solidFill>
                  <a:schemeClr val="tx2"/>
                </a:solidFill>
                <a:latin typeface="Arial" charset="0"/>
              </a:rPr>
              <a:t>KEY </a:t>
            </a:r>
          </a:p>
          <a:p>
            <a:pPr algn="ctr" defTabSz="895350">
              <a:lnSpc>
                <a:spcPct val="87000"/>
              </a:lnSpc>
            </a:pPr>
            <a:endParaRPr lang="en-US" b="1" dirty="0">
              <a:solidFill>
                <a:schemeClr val="tx2"/>
              </a:solidFill>
              <a:latin typeface="Arial" charset="0"/>
            </a:endParaRPr>
          </a:p>
          <a:p>
            <a:pPr algn="ctr" defTabSz="895350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Public </a:t>
            </a:r>
            <a:r>
              <a:rPr lang="en-US" b="1" dirty="0">
                <a:solidFill>
                  <a:schemeClr val="tx2"/>
                </a:solidFill>
                <a:latin typeface="Arial" charset="0"/>
              </a:rPr>
              <a:t>Key</a:t>
            </a:r>
          </a:p>
          <a:p>
            <a:pPr algn="ctr" defTabSz="895350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Public-Private Key</a:t>
            </a:r>
            <a:endParaRPr lang="en-US" b="1" dirty="0">
              <a:solidFill>
                <a:schemeClr val="tx2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190500" y="1403184"/>
            <a:ext cx="9705975" cy="4102266"/>
          </a:xfrm>
        </p:spPr>
        <p:txBody>
          <a:bodyPr/>
          <a:lstStyle/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 smtClean="0"/>
              <a:t>Symmetric-key encryption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 smtClean="0"/>
              <a:t>Symmetric-key </a:t>
            </a:r>
            <a:r>
              <a:rPr lang="en-US" dirty="0"/>
              <a:t>message authentication codes (MAC)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 smtClean="0"/>
              <a:t>Public-key encryption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 smtClean="0"/>
              <a:t>Public-key digital signatures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Message digests (hash functions</a:t>
            </a:r>
            <a:r>
              <a:rPr lang="en-US" dirty="0" smtClean="0"/>
              <a:t>)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endParaRPr lang="en-US" dirty="0"/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 smtClean="0"/>
              <a:t>Public-key certificates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Public-key key agreement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 smtClean="0"/>
              <a:t>Challenge-response authentication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 smtClean="0"/>
              <a:t>Replay protection</a:t>
            </a: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World-Leadi</a:t>
            </a:r>
            <a:r>
              <a:rPr lang="en-US" sz="1600" i="1" dirty="0"/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Cryptographic </a:t>
            </a:r>
            <a:r>
              <a:rPr lang="en-US" sz="36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Technology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224563" y="2906057"/>
            <a:ext cx="2733677" cy="400110"/>
          </a:xfrm>
          <a:prstGeom prst="rect">
            <a:avLst/>
          </a:prstGeom>
          <a:noFill/>
          <a:ln w="254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SSL uses all of these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224563" y="3750773"/>
            <a:ext cx="2733677" cy="1015663"/>
          </a:xfrm>
          <a:prstGeom prst="rect">
            <a:avLst/>
          </a:prstGeom>
          <a:noFill/>
          <a:ln w="254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ATMs run on </a:t>
            </a:r>
            <a:r>
              <a:rPr lang="en-US" sz="2000" b="1" dirty="0">
                <a:solidFill>
                  <a:srgbClr val="FF0000"/>
                </a:solidFill>
              </a:rPr>
              <a:t>s</a:t>
            </a:r>
            <a:r>
              <a:rPr lang="en-US" sz="2000" b="1" dirty="0" smtClean="0">
                <a:solidFill>
                  <a:srgbClr val="FF0000"/>
                </a:solidFill>
              </a:rPr>
              <a:t>ymmetric-key technology</a:t>
            </a:r>
            <a:endParaRPr lang="en-US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3089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600075" y="1403184"/>
            <a:ext cx="8972549" cy="4102266"/>
          </a:xfrm>
        </p:spPr>
        <p:txBody>
          <a:bodyPr/>
          <a:lstStyle/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600" dirty="0" smtClean="0"/>
              <a:t>confidentiality</a:t>
            </a:r>
          </a:p>
          <a:p>
            <a:pPr marL="1054100" lvl="1" indent="-514350">
              <a:buSzPct val="100000"/>
              <a:buFont typeface="Wingdings" pitchFamily="2" charset="2"/>
              <a:buChar char="v"/>
            </a:pPr>
            <a:r>
              <a:rPr lang="en-US" sz="3200" dirty="0" smtClean="0"/>
              <a:t>crypto keys leak profusely via side channels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600" dirty="0" smtClean="0"/>
              <a:t>integrity + authentication</a:t>
            </a:r>
          </a:p>
          <a:p>
            <a:pPr marL="1054100" lvl="1" indent="-514350">
              <a:buSzPct val="100000"/>
              <a:buFont typeface="Wingdings" pitchFamily="2" charset="2"/>
              <a:buChar char="v"/>
            </a:pPr>
            <a:r>
              <a:rPr lang="en-US" sz="3200" dirty="0" smtClean="0"/>
              <a:t>no point having one without the other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600" dirty="0" smtClean="0"/>
              <a:t>non-repudiation</a:t>
            </a:r>
          </a:p>
          <a:p>
            <a:pPr marL="1054100" lvl="1" indent="-514350">
              <a:buSzPct val="100000"/>
              <a:buFont typeface="Wingdings" pitchFamily="2" charset="2"/>
              <a:buChar char="v"/>
            </a:pPr>
            <a:r>
              <a:rPr lang="en-US" sz="3200" dirty="0" smtClean="0"/>
              <a:t>requires asymmetric cryptography</a:t>
            </a:r>
          </a:p>
          <a:p>
            <a:pPr marL="1054100" lvl="1" indent="-514350">
              <a:buSzPct val="100000"/>
              <a:buFont typeface="Wingdings" pitchFamily="2" charset="2"/>
              <a:buChar char="v"/>
            </a:pPr>
            <a:r>
              <a:rPr lang="en-US" sz="3200" dirty="0"/>
              <a:t>s</a:t>
            </a:r>
            <a:r>
              <a:rPr lang="en-US" sz="3200" dirty="0" smtClean="0"/>
              <a:t>tronger form of integrity + authentication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endParaRPr lang="en-US" sz="3600" dirty="0" smtClean="0"/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4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World-Leadi</a:t>
            </a:r>
            <a:r>
              <a:rPr lang="en-US" sz="1600" i="1" dirty="0"/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Cryptographic </a:t>
            </a:r>
            <a:r>
              <a:rPr lang="en-US" sz="36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Services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92518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5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Symmetric-Key Encryption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1860366" y="2371384"/>
            <a:ext cx="2128132" cy="1041206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</p:spPr>
        <p:txBody>
          <a:bodyPr wrap="none" lIns="99735" tIns="48992" rIns="99735" bIns="48992" anchor="ctr"/>
          <a:lstStyle/>
          <a:p>
            <a:pPr algn="ctr" defTabSz="986842"/>
            <a:r>
              <a:rPr lang="en-US" b="1" dirty="0">
                <a:solidFill>
                  <a:schemeClr val="tx2"/>
                </a:solidFill>
                <a:latin typeface="Arial" charset="0"/>
              </a:rPr>
              <a:t>Encryption</a:t>
            </a:r>
          </a:p>
          <a:p>
            <a:pPr algn="ctr" defTabSz="986842"/>
            <a:r>
              <a:rPr lang="en-US" b="1" dirty="0">
                <a:solidFill>
                  <a:schemeClr val="tx2"/>
                </a:solidFill>
                <a:latin typeface="Arial" charset="0"/>
              </a:rPr>
              <a:t>Algorithm E</a:t>
            </a:r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6396647" y="2371384"/>
            <a:ext cx="2128132" cy="1041206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</p:spPr>
        <p:txBody>
          <a:bodyPr wrap="none" lIns="99735" tIns="48992" rIns="99735" bIns="48992" anchor="ctr"/>
          <a:lstStyle/>
          <a:p>
            <a:pPr algn="ctr" defTabSz="986842"/>
            <a:r>
              <a:rPr lang="en-US" b="1" dirty="0">
                <a:solidFill>
                  <a:schemeClr val="tx2"/>
                </a:solidFill>
                <a:latin typeface="Arial" charset="0"/>
              </a:rPr>
              <a:t>Decryption</a:t>
            </a:r>
          </a:p>
          <a:p>
            <a:pPr algn="ctr" defTabSz="986842"/>
            <a:r>
              <a:rPr lang="en-US" b="1" dirty="0">
                <a:solidFill>
                  <a:schemeClr val="tx2"/>
                </a:solidFill>
                <a:latin typeface="Arial" charset="0"/>
              </a:rPr>
              <a:t>Algorithm D</a:t>
            </a:r>
          </a:p>
        </p:txBody>
      </p:sp>
      <p:sp>
        <p:nvSpPr>
          <p:cNvPr id="16" name="Line 5"/>
          <p:cNvSpPr>
            <a:spLocks noChangeShapeType="1"/>
          </p:cNvSpPr>
          <p:nvPr/>
        </p:nvSpPr>
        <p:spPr bwMode="auto">
          <a:xfrm>
            <a:off x="784049" y="2891111"/>
            <a:ext cx="992312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  <p:sp>
        <p:nvSpPr>
          <p:cNvPr id="17" name="Line 6"/>
          <p:cNvSpPr>
            <a:spLocks noChangeShapeType="1"/>
          </p:cNvSpPr>
          <p:nvPr/>
        </p:nvSpPr>
        <p:spPr bwMode="auto">
          <a:xfrm>
            <a:off x="4048002" y="2891111"/>
            <a:ext cx="2264640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  <p:sp>
        <p:nvSpPr>
          <p:cNvPr id="18" name="Line 7"/>
          <p:cNvSpPr>
            <a:spLocks noChangeShapeType="1"/>
          </p:cNvSpPr>
          <p:nvPr/>
        </p:nvSpPr>
        <p:spPr bwMode="auto">
          <a:xfrm>
            <a:off x="8610534" y="2891111"/>
            <a:ext cx="992312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  <p:sp>
        <p:nvSpPr>
          <p:cNvPr id="19" name="Rectangle 8"/>
          <p:cNvSpPr>
            <a:spLocks noChangeArrowheads="1"/>
          </p:cNvSpPr>
          <p:nvPr/>
        </p:nvSpPr>
        <p:spPr bwMode="auto">
          <a:xfrm>
            <a:off x="812231" y="1828905"/>
            <a:ext cx="766188" cy="53846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algn="ctr"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Plain-</a:t>
            </a:r>
          </a:p>
          <a:p>
            <a:pPr algn="ctr"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text</a:t>
            </a:r>
          </a:p>
        </p:txBody>
      </p:sp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8832977" y="1828905"/>
            <a:ext cx="766188" cy="53846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algn="ctr"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Plain-</a:t>
            </a:r>
          </a:p>
          <a:p>
            <a:pPr algn="ctr"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text</a:t>
            </a:r>
          </a:p>
        </p:txBody>
      </p:sp>
      <p:sp>
        <p:nvSpPr>
          <p:cNvPr id="21" name="Rectangle 10"/>
          <p:cNvSpPr>
            <a:spLocks noChangeArrowheads="1"/>
          </p:cNvSpPr>
          <p:nvPr/>
        </p:nvSpPr>
        <p:spPr bwMode="auto">
          <a:xfrm>
            <a:off x="4322768" y="1949387"/>
            <a:ext cx="1279149" cy="29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defTabSz="986842">
              <a:lnSpc>
                <a:spcPct val="87000"/>
              </a:lnSpc>
            </a:pPr>
            <a:r>
              <a:rPr lang="en-US" b="1" dirty="0" err="1">
                <a:solidFill>
                  <a:schemeClr val="tx2"/>
                </a:solidFill>
                <a:latin typeface="Arial" charset="0"/>
              </a:rPr>
              <a:t>Ciphertext</a:t>
            </a:r>
            <a:endParaRPr lang="en-US" b="1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22" name="Rectangle 11"/>
          <p:cNvSpPr>
            <a:spLocks noChangeArrowheads="1"/>
          </p:cNvSpPr>
          <p:nvPr/>
        </p:nvSpPr>
        <p:spPr bwMode="auto">
          <a:xfrm>
            <a:off x="3831783" y="1394064"/>
            <a:ext cx="2523079" cy="29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INSECURE CHANNEL</a:t>
            </a:r>
          </a:p>
        </p:txBody>
      </p:sp>
      <p:sp>
        <p:nvSpPr>
          <p:cNvPr id="23" name="Line 12"/>
          <p:cNvSpPr>
            <a:spLocks noChangeShapeType="1"/>
          </p:cNvSpPr>
          <p:nvPr/>
        </p:nvSpPr>
        <p:spPr bwMode="auto">
          <a:xfrm flipV="1">
            <a:off x="2938433" y="3356591"/>
            <a:ext cx="0" cy="1291444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  <p:sp>
        <p:nvSpPr>
          <p:cNvPr id="24" name="Line 13"/>
          <p:cNvSpPr>
            <a:spLocks noChangeShapeType="1"/>
          </p:cNvSpPr>
          <p:nvPr/>
        </p:nvSpPr>
        <p:spPr bwMode="auto">
          <a:xfrm flipV="1">
            <a:off x="7474714" y="3356591"/>
            <a:ext cx="0" cy="1291444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  <p:sp>
        <p:nvSpPr>
          <p:cNvPr id="25" name="Rectangle 14"/>
          <p:cNvSpPr>
            <a:spLocks noChangeArrowheads="1"/>
          </p:cNvSpPr>
          <p:nvPr/>
        </p:nvSpPr>
        <p:spPr bwMode="auto">
          <a:xfrm>
            <a:off x="2745923" y="4875525"/>
            <a:ext cx="291699" cy="29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defTabSz="986842">
              <a:lnSpc>
                <a:spcPct val="87000"/>
              </a:lnSpc>
            </a:pPr>
            <a:r>
              <a:rPr lang="en-US" dirty="0"/>
              <a:t>K</a:t>
            </a:r>
          </a:p>
        </p:txBody>
      </p:sp>
      <p:sp>
        <p:nvSpPr>
          <p:cNvPr id="26" name="Rectangle 15"/>
          <p:cNvSpPr>
            <a:spLocks noChangeArrowheads="1"/>
          </p:cNvSpPr>
          <p:nvPr/>
        </p:nvSpPr>
        <p:spPr bwMode="auto">
          <a:xfrm>
            <a:off x="7254202" y="4847528"/>
            <a:ext cx="291699" cy="29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defTabSz="986842">
              <a:lnSpc>
                <a:spcPct val="87000"/>
              </a:lnSpc>
            </a:pPr>
            <a:r>
              <a:rPr lang="en-US" dirty="0"/>
              <a:t>K</a:t>
            </a:r>
          </a:p>
        </p:txBody>
      </p:sp>
      <p:sp>
        <p:nvSpPr>
          <p:cNvPr id="27" name="Rectangle 16"/>
          <p:cNvSpPr>
            <a:spLocks noChangeArrowheads="1"/>
          </p:cNvSpPr>
          <p:nvPr/>
        </p:nvSpPr>
        <p:spPr bwMode="auto">
          <a:xfrm>
            <a:off x="404865" y="4875525"/>
            <a:ext cx="1804934" cy="77942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algn="ctr" defTabSz="986842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Symmetric </a:t>
            </a:r>
            <a:r>
              <a:rPr lang="en-US" b="1" dirty="0">
                <a:solidFill>
                  <a:schemeClr val="tx2"/>
                </a:solidFill>
                <a:latin typeface="Arial" charset="0"/>
              </a:rPr>
              <a:t>Key</a:t>
            </a:r>
          </a:p>
          <a:p>
            <a:pPr algn="ctr"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shared by</a:t>
            </a:r>
          </a:p>
          <a:p>
            <a:pPr algn="ctr"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A and B</a:t>
            </a:r>
          </a:p>
        </p:txBody>
      </p:sp>
      <p:sp>
        <p:nvSpPr>
          <p:cNvPr id="28" name="Line 17"/>
          <p:cNvSpPr>
            <a:spLocks noChangeShapeType="1"/>
          </p:cNvSpPr>
          <p:nvPr/>
        </p:nvSpPr>
        <p:spPr bwMode="auto">
          <a:xfrm flipV="1">
            <a:off x="5360584" y="4989270"/>
            <a:ext cx="1601349" cy="713969"/>
          </a:xfrm>
          <a:prstGeom prst="line">
            <a:avLst/>
          </a:prstGeom>
          <a:noFill/>
          <a:ln w="76200" cmpd="tri">
            <a:solidFill>
              <a:srgbClr val="063DE8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  <p:sp>
        <p:nvSpPr>
          <p:cNvPr id="29" name="Rectangle 18"/>
          <p:cNvSpPr>
            <a:spLocks noChangeArrowheads="1"/>
          </p:cNvSpPr>
          <p:nvPr/>
        </p:nvSpPr>
        <p:spPr bwMode="auto">
          <a:xfrm>
            <a:off x="4213647" y="5856436"/>
            <a:ext cx="2292247" cy="77942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algn="ctr" defTabSz="986842">
              <a:lnSpc>
                <a:spcPct val="87000"/>
              </a:lnSpc>
            </a:pPr>
            <a:r>
              <a:rPr lang="en-US" dirty="0"/>
              <a:t>SECURE CHANNEL</a:t>
            </a:r>
          </a:p>
          <a:p>
            <a:pPr algn="ctr" defTabSz="986842">
              <a:lnSpc>
                <a:spcPct val="87000"/>
              </a:lnSpc>
            </a:pPr>
            <a:r>
              <a:rPr lang="en-US" dirty="0"/>
              <a:t>Confidentiality</a:t>
            </a:r>
          </a:p>
          <a:p>
            <a:pPr algn="ctr" defTabSz="986842">
              <a:lnSpc>
                <a:spcPct val="87000"/>
              </a:lnSpc>
            </a:pPr>
            <a:r>
              <a:rPr lang="en-US" dirty="0"/>
              <a:t>Integrity</a:t>
            </a:r>
          </a:p>
        </p:txBody>
      </p:sp>
      <p:sp>
        <p:nvSpPr>
          <p:cNvPr id="30" name="Line 19"/>
          <p:cNvSpPr>
            <a:spLocks noChangeShapeType="1"/>
          </p:cNvSpPr>
          <p:nvPr/>
        </p:nvSpPr>
        <p:spPr bwMode="auto">
          <a:xfrm flipH="1" flipV="1">
            <a:off x="3200949" y="5101266"/>
            <a:ext cx="2184135" cy="603725"/>
          </a:xfrm>
          <a:prstGeom prst="line">
            <a:avLst/>
          </a:prstGeom>
          <a:noFill/>
          <a:ln w="76200" cmpd="tri">
            <a:solidFill>
              <a:srgbClr val="063DE8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  <p:sp>
        <p:nvSpPr>
          <p:cNvPr id="31" name="Rectangle 20"/>
          <p:cNvSpPr>
            <a:spLocks noChangeArrowheads="1"/>
          </p:cNvSpPr>
          <p:nvPr/>
        </p:nvSpPr>
        <p:spPr bwMode="auto">
          <a:xfrm>
            <a:off x="560035" y="3603330"/>
            <a:ext cx="618726" cy="776740"/>
          </a:xfrm>
          <a:prstGeom prst="rect">
            <a:avLst/>
          </a:prstGeom>
          <a:solidFill>
            <a:schemeClr val="bg1"/>
          </a:solidFill>
          <a:ln w="50800">
            <a:solidFill>
              <a:srgbClr val="063DE8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8239" tIns="27995" rIns="68239" bIns="27995">
            <a:spAutoFit/>
          </a:bodyPr>
          <a:lstStyle/>
          <a:p>
            <a:pPr defTabSz="986842">
              <a:lnSpc>
                <a:spcPct val="90000"/>
              </a:lnSpc>
            </a:pPr>
            <a:r>
              <a:rPr lang="en-US" sz="5200" b="1" dirty="0">
                <a:solidFill>
                  <a:schemeClr val="tx2"/>
                </a:solidFill>
              </a:rPr>
              <a:t>A</a:t>
            </a:r>
          </a:p>
        </p:txBody>
      </p:sp>
      <p:sp>
        <p:nvSpPr>
          <p:cNvPr id="32" name="Rectangle 21"/>
          <p:cNvSpPr>
            <a:spLocks noChangeArrowheads="1"/>
          </p:cNvSpPr>
          <p:nvPr/>
        </p:nvSpPr>
        <p:spPr bwMode="auto">
          <a:xfrm>
            <a:off x="9051562" y="3603330"/>
            <a:ext cx="618726" cy="776740"/>
          </a:xfrm>
          <a:prstGeom prst="rect">
            <a:avLst/>
          </a:prstGeom>
          <a:solidFill>
            <a:schemeClr val="bg1"/>
          </a:solidFill>
          <a:ln w="50800">
            <a:solidFill>
              <a:srgbClr val="063DE8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8239" tIns="27995" rIns="68239" bIns="27995">
            <a:spAutoFit/>
          </a:bodyPr>
          <a:lstStyle/>
          <a:p>
            <a:pPr defTabSz="986842">
              <a:lnSpc>
                <a:spcPct val="90000"/>
              </a:lnSpc>
            </a:pPr>
            <a:r>
              <a:rPr lang="en-US" sz="5200" b="1" dirty="0">
                <a:solidFill>
                  <a:schemeClr val="tx2"/>
                </a:solidFill>
              </a:rPr>
              <a:t>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6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Symmetric Key </a:t>
            </a:r>
          </a:p>
          <a:p>
            <a:pPr algn="ctr" eaLnBrk="0">
              <a:defRPr/>
            </a:pPr>
            <a:r>
              <a:rPr lang="en-US" sz="2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Message Authentication Code</a:t>
            </a:r>
            <a:endParaRPr lang="en-US" sz="2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7" name="Rectangle 3"/>
          <p:cNvSpPr>
            <a:spLocks noChangeArrowheads="1"/>
          </p:cNvSpPr>
          <p:nvPr/>
        </p:nvSpPr>
        <p:spPr bwMode="auto">
          <a:xfrm>
            <a:off x="2154238" y="2635250"/>
            <a:ext cx="1930400" cy="944563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 defTabSz="895350"/>
            <a:r>
              <a:rPr lang="en-US" b="1">
                <a:solidFill>
                  <a:schemeClr val="tx2"/>
                </a:solidFill>
                <a:latin typeface="Arial" charset="0"/>
              </a:rPr>
              <a:t>MAC</a:t>
            </a:r>
          </a:p>
          <a:p>
            <a:pPr algn="ctr" defTabSz="895350"/>
            <a:r>
              <a:rPr lang="en-US" b="1">
                <a:solidFill>
                  <a:schemeClr val="tx2"/>
                </a:solidFill>
                <a:latin typeface="Arial" charset="0"/>
              </a:rPr>
              <a:t>Algorithm M</a:t>
            </a:r>
          </a:p>
        </p:txBody>
      </p:sp>
      <p:sp>
        <p:nvSpPr>
          <p:cNvPr id="28" name="Rectangle 4"/>
          <p:cNvSpPr>
            <a:spLocks noChangeArrowheads="1"/>
          </p:cNvSpPr>
          <p:nvPr/>
        </p:nvSpPr>
        <p:spPr bwMode="auto">
          <a:xfrm>
            <a:off x="6269038" y="2635250"/>
            <a:ext cx="1930400" cy="944563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 defTabSz="895350"/>
            <a:r>
              <a:rPr lang="en-US" b="1">
                <a:solidFill>
                  <a:schemeClr val="tx2"/>
                </a:solidFill>
                <a:latin typeface="Arial" charset="0"/>
              </a:rPr>
              <a:t>Verification</a:t>
            </a:r>
          </a:p>
          <a:p>
            <a:pPr algn="ctr" defTabSz="895350"/>
            <a:r>
              <a:rPr lang="en-US" b="1">
                <a:solidFill>
                  <a:schemeClr val="tx2"/>
                </a:solidFill>
                <a:latin typeface="Arial" charset="0"/>
              </a:rPr>
              <a:t>Algorithm V</a:t>
            </a:r>
          </a:p>
        </p:txBody>
      </p:sp>
      <p:sp>
        <p:nvSpPr>
          <p:cNvPr id="29" name="Line 5"/>
          <p:cNvSpPr>
            <a:spLocks noChangeShapeType="1"/>
          </p:cNvSpPr>
          <p:nvPr/>
        </p:nvSpPr>
        <p:spPr bwMode="auto">
          <a:xfrm>
            <a:off x="1177925" y="3106738"/>
            <a:ext cx="900113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Line 6"/>
          <p:cNvSpPr>
            <a:spLocks noChangeShapeType="1"/>
          </p:cNvSpPr>
          <p:nvPr/>
        </p:nvSpPr>
        <p:spPr bwMode="auto">
          <a:xfrm>
            <a:off x="4138613" y="3106738"/>
            <a:ext cx="2054225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Line 7"/>
          <p:cNvSpPr>
            <a:spLocks noChangeShapeType="1"/>
          </p:cNvSpPr>
          <p:nvPr/>
        </p:nvSpPr>
        <p:spPr bwMode="auto">
          <a:xfrm>
            <a:off x="8277225" y="3106738"/>
            <a:ext cx="900113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Rectangle 8"/>
          <p:cNvSpPr>
            <a:spLocks noChangeArrowheads="1"/>
          </p:cNvSpPr>
          <p:nvPr/>
        </p:nvSpPr>
        <p:spPr bwMode="auto">
          <a:xfrm>
            <a:off x="1068388" y="2155825"/>
            <a:ext cx="965200" cy="698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algn="ctr" defTabSz="895350"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Plain-</a:t>
            </a:r>
          </a:p>
          <a:p>
            <a:pPr algn="ctr" defTabSz="895350"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text</a:t>
            </a:r>
          </a:p>
        </p:txBody>
      </p:sp>
      <p:sp>
        <p:nvSpPr>
          <p:cNvPr id="33" name="Rectangle 9"/>
          <p:cNvSpPr>
            <a:spLocks noChangeArrowheads="1"/>
          </p:cNvSpPr>
          <p:nvPr/>
        </p:nvSpPr>
        <p:spPr bwMode="auto">
          <a:xfrm>
            <a:off x="8242300" y="2130425"/>
            <a:ext cx="1169988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algn="ctr" defTabSz="895350"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Yes/No</a:t>
            </a:r>
          </a:p>
        </p:txBody>
      </p:sp>
      <p:sp>
        <p:nvSpPr>
          <p:cNvPr id="34" name="Rectangle 10"/>
          <p:cNvSpPr>
            <a:spLocks noChangeArrowheads="1"/>
          </p:cNvSpPr>
          <p:nvPr/>
        </p:nvSpPr>
        <p:spPr bwMode="auto">
          <a:xfrm>
            <a:off x="4240670" y="2057241"/>
            <a:ext cx="1875512" cy="2922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algn="ctr" defTabSz="895350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Plaintext + MAC</a:t>
            </a:r>
          </a:p>
        </p:txBody>
      </p:sp>
      <p:sp>
        <p:nvSpPr>
          <p:cNvPr id="35" name="Rectangle 11"/>
          <p:cNvSpPr>
            <a:spLocks noChangeArrowheads="1"/>
          </p:cNvSpPr>
          <p:nvPr/>
        </p:nvSpPr>
        <p:spPr bwMode="auto">
          <a:xfrm>
            <a:off x="3840163" y="1539795"/>
            <a:ext cx="2676526" cy="2922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61912" tIns="25400" rIns="61912" bIns="25400">
            <a:spAutoFit/>
          </a:bodyPr>
          <a:lstStyle/>
          <a:p>
            <a:pPr algn="ctr" defTabSz="895350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INSECURE CHANNEL</a:t>
            </a:r>
          </a:p>
        </p:txBody>
      </p:sp>
      <p:sp>
        <p:nvSpPr>
          <p:cNvPr id="36" name="Line 12"/>
          <p:cNvSpPr>
            <a:spLocks noChangeShapeType="1"/>
          </p:cNvSpPr>
          <p:nvPr/>
        </p:nvSpPr>
        <p:spPr bwMode="auto">
          <a:xfrm flipV="1">
            <a:off x="3132138" y="3529013"/>
            <a:ext cx="0" cy="1171575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Line 13"/>
          <p:cNvSpPr>
            <a:spLocks noChangeShapeType="1"/>
          </p:cNvSpPr>
          <p:nvPr/>
        </p:nvSpPr>
        <p:spPr bwMode="auto">
          <a:xfrm flipV="1">
            <a:off x="7246938" y="3529013"/>
            <a:ext cx="0" cy="1171575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Rectangle 15"/>
          <p:cNvSpPr>
            <a:spLocks noChangeArrowheads="1"/>
          </p:cNvSpPr>
          <p:nvPr/>
        </p:nvSpPr>
        <p:spPr bwMode="auto">
          <a:xfrm>
            <a:off x="974725" y="3752850"/>
            <a:ext cx="606425" cy="746125"/>
          </a:xfrm>
          <a:prstGeom prst="rect">
            <a:avLst/>
          </a:prstGeom>
          <a:solidFill>
            <a:schemeClr val="bg1"/>
          </a:solidFill>
          <a:ln w="50800">
            <a:solidFill>
              <a:srgbClr val="063DE8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1912" tIns="25400" rIns="61912" bIns="25400">
            <a:spAutoFit/>
          </a:bodyPr>
          <a:lstStyle/>
          <a:p>
            <a:pPr defTabSz="895350">
              <a:lnSpc>
                <a:spcPct val="90000"/>
              </a:lnSpc>
            </a:pPr>
            <a:r>
              <a:rPr lang="en-US" sz="4700" b="1">
                <a:solidFill>
                  <a:schemeClr val="tx2"/>
                </a:solidFill>
                <a:latin typeface="Arial" charset="0"/>
              </a:rPr>
              <a:t>A</a:t>
            </a:r>
          </a:p>
        </p:txBody>
      </p:sp>
      <p:sp>
        <p:nvSpPr>
          <p:cNvPr id="48" name="Rectangle 16"/>
          <p:cNvSpPr>
            <a:spLocks noChangeArrowheads="1"/>
          </p:cNvSpPr>
          <p:nvPr/>
        </p:nvSpPr>
        <p:spPr bwMode="auto">
          <a:xfrm>
            <a:off x="8677275" y="3752850"/>
            <a:ext cx="606425" cy="746125"/>
          </a:xfrm>
          <a:prstGeom prst="rect">
            <a:avLst/>
          </a:prstGeom>
          <a:solidFill>
            <a:schemeClr val="bg1"/>
          </a:solidFill>
          <a:ln w="50800">
            <a:solidFill>
              <a:srgbClr val="063DE8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1912" tIns="25400" rIns="61912" bIns="25400">
            <a:spAutoFit/>
          </a:bodyPr>
          <a:lstStyle/>
          <a:p>
            <a:pPr defTabSz="895350">
              <a:lnSpc>
                <a:spcPct val="90000"/>
              </a:lnSpc>
            </a:pPr>
            <a:r>
              <a:rPr lang="en-US" sz="4700" b="1">
                <a:solidFill>
                  <a:schemeClr val="tx2"/>
                </a:solidFill>
                <a:latin typeface="Arial" charset="0"/>
              </a:rPr>
              <a:t>B</a:t>
            </a:r>
          </a:p>
        </p:txBody>
      </p:sp>
      <p:sp>
        <p:nvSpPr>
          <p:cNvPr id="21" name="Rectangle 14"/>
          <p:cNvSpPr>
            <a:spLocks noChangeArrowheads="1"/>
          </p:cNvSpPr>
          <p:nvPr/>
        </p:nvSpPr>
        <p:spPr bwMode="auto">
          <a:xfrm>
            <a:off x="2745923" y="4875525"/>
            <a:ext cx="304523" cy="29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K</a:t>
            </a:r>
          </a:p>
        </p:txBody>
      </p:sp>
      <p:sp>
        <p:nvSpPr>
          <p:cNvPr id="22" name="Rectangle 15"/>
          <p:cNvSpPr>
            <a:spLocks noChangeArrowheads="1"/>
          </p:cNvSpPr>
          <p:nvPr/>
        </p:nvSpPr>
        <p:spPr bwMode="auto">
          <a:xfrm>
            <a:off x="7254202" y="4847528"/>
            <a:ext cx="304523" cy="29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K</a:t>
            </a:r>
          </a:p>
        </p:txBody>
      </p:sp>
      <p:sp>
        <p:nvSpPr>
          <p:cNvPr id="23" name="Line 17"/>
          <p:cNvSpPr>
            <a:spLocks noChangeShapeType="1"/>
          </p:cNvSpPr>
          <p:nvPr/>
        </p:nvSpPr>
        <p:spPr bwMode="auto">
          <a:xfrm flipV="1">
            <a:off x="5360584" y="4989270"/>
            <a:ext cx="1601349" cy="713969"/>
          </a:xfrm>
          <a:prstGeom prst="line">
            <a:avLst/>
          </a:prstGeom>
          <a:noFill/>
          <a:ln w="76200" cmpd="tri">
            <a:solidFill>
              <a:srgbClr val="063DE8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  <p:sp>
        <p:nvSpPr>
          <p:cNvPr id="24" name="Rectangle 18"/>
          <p:cNvSpPr>
            <a:spLocks noChangeArrowheads="1"/>
          </p:cNvSpPr>
          <p:nvPr/>
        </p:nvSpPr>
        <p:spPr bwMode="auto">
          <a:xfrm>
            <a:off x="4213647" y="5856436"/>
            <a:ext cx="2292247" cy="77942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algn="ctr"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SECURE </a:t>
            </a:r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CHANNEL</a:t>
            </a:r>
          </a:p>
          <a:p>
            <a:pPr algn="ctr" defTabSz="986842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</a:rPr>
              <a:t>Confidentiality</a:t>
            </a:r>
          </a:p>
          <a:p>
            <a:pPr algn="ctr" defTabSz="986842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Integrity</a:t>
            </a:r>
            <a:endParaRPr lang="en-US" b="1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25" name="Line 19"/>
          <p:cNvSpPr>
            <a:spLocks noChangeShapeType="1"/>
          </p:cNvSpPr>
          <p:nvPr/>
        </p:nvSpPr>
        <p:spPr bwMode="auto">
          <a:xfrm flipH="1" flipV="1">
            <a:off x="3200949" y="5101266"/>
            <a:ext cx="2184135" cy="603725"/>
          </a:xfrm>
          <a:prstGeom prst="line">
            <a:avLst/>
          </a:prstGeom>
          <a:noFill/>
          <a:ln w="76200" cmpd="tri">
            <a:solidFill>
              <a:srgbClr val="063DE8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7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Public-Key Encryption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33" name="Rectangle 3"/>
          <p:cNvSpPr>
            <a:spLocks noChangeArrowheads="1"/>
          </p:cNvSpPr>
          <p:nvPr/>
        </p:nvSpPr>
        <p:spPr bwMode="auto">
          <a:xfrm>
            <a:off x="2103969" y="2481633"/>
            <a:ext cx="1930400" cy="944563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Encryption</a:t>
            </a:r>
          </a:p>
          <a:p>
            <a:pPr algn="ctr"/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Algorithm E</a:t>
            </a:r>
          </a:p>
        </p:txBody>
      </p:sp>
      <p:sp>
        <p:nvSpPr>
          <p:cNvPr id="34" name="Rectangle 4"/>
          <p:cNvSpPr>
            <a:spLocks noChangeArrowheads="1"/>
          </p:cNvSpPr>
          <p:nvPr/>
        </p:nvSpPr>
        <p:spPr bwMode="auto">
          <a:xfrm>
            <a:off x="6218769" y="2481633"/>
            <a:ext cx="1930400" cy="944563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Decryption</a:t>
            </a:r>
          </a:p>
          <a:p>
            <a:pPr algn="ctr"/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Algorithm D</a:t>
            </a:r>
          </a:p>
        </p:txBody>
      </p:sp>
      <p:sp>
        <p:nvSpPr>
          <p:cNvPr id="35" name="Line 5"/>
          <p:cNvSpPr>
            <a:spLocks noChangeShapeType="1"/>
          </p:cNvSpPr>
          <p:nvPr/>
        </p:nvSpPr>
        <p:spPr bwMode="auto">
          <a:xfrm>
            <a:off x="1127656" y="2953121"/>
            <a:ext cx="900113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Line 6"/>
          <p:cNvSpPr>
            <a:spLocks noChangeShapeType="1"/>
          </p:cNvSpPr>
          <p:nvPr/>
        </p:nvSpPr>
        <p:spPr bwMode="auto">
          <a:xfrm>
            <a:off x="4088344" y="2953121"/>
            <a:ext cx="2054225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Line 7"/>
          <p:cNvSpPr>
            <a:spLocks noChangeShapeType="1"/>
          </p:cNvSpPr>
          <p:nvPr/>
        </p:nvSpPr>
        <p:spPr bwMode="auto">
          <a:xfrm>
            <a:off x="8226956" y="2953121"/>
            <a:ext cx="900113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Rectangle 8"/>
          <p:cNvSpPr>
            <a:spLocks noChangeArrowheads="1"/>
          </p:cNvSpPr>
          <p:nvPr/>
        </p:nvSpPr>
        <p:spPr bwMode="auto">
          <a:xfrm>
            <a:off x="1018119" y="2002208"/>
            <a:ext cx="965200" cy="698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7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Plain-</a:t>
            </a:r>
          </a:p>
          <a:p>
            <a:pPr algn="ctr">
              <a:lnSpc>
                <a:spcPct val="87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text</a:t>
            </a:r>
          </a:p>
        </p:txBody>
      </p:sp>
      <p:sp>
        <p:nvSpPr>
          <p:cNvPr id="39" name="Rectangle 9"/>
          <p:cNvSpPr>
            <a:spLocks noChangeArrowheads="1"/>
          </p:cNvSpPr>
          <p:nvPr/>
        </p:nvSpPr>
        <p:spPr bwMode="auto">
          <a:xfrm>
            <a:off x="8293631" y="1976808"/>
            <a:ext cx="965200" cy="698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7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Plain-</a:t>
            </a:r>
          </a:p>
          <a:p>
            <a:pPr algn="ctr">
              <a:lnSpc>
                <a:spcPct val="87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text</a:t>
            </a:r>
          </a:p>
        </p:txBody>
      </p:sp>
      <p:sp>
        <p:nvSpPr>
          <p:cNvPr id="40" name="Rectangle 10"/>
          <p:cNvSpPr>
            <a:spLocks noChangeArrowheads="1"/>
          </p:cNvSpPr>
          <p:nvPr/>
        </p:nvSpPr>
        <p:spPr bwMode="auto">
          <a:xfrm>
            <a:off x="4337581" y="2051421"/>
            <a:ext cx="1631950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7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Ciphertext</a:t>
            </a:r>
          </a:p>
        </p:txBody>
      </p:sp>
      <p:sp>
        <p:nvSpPr>
          <p:cNvPr id="41" name="Rectangle 11"/>
          <p:cNvSpPr>
            <a:spLocks noChangeArrowheads="1"/>
          </p:cNvSpPr>
          <p:nvPr/>
        </p:nvSpPr>
        <p:spPr bwMode="auto">
          <a:xfrm>
            <a:off x="3434294" y="1292596"/>
            <a:ext cx="32893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7000"/>
              </a:lnSpc>
            </a:pP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INSECURE CHANNEL</a:t>
            </a:r>
          </a:p>
        </p:txBody>
      </p:sp>
      <p:sp>
        <p:nvSpPr>
          <p:cNvPr id="42" name="Line 12"/>
          <p:cNvSpPr>
            <a:spLocks noChangeShapeType="1"/>
          </p:cNvSpPr>
          <p:nvPr/>
        </p:nvSpPr>
        <p:spPr bwMode="auto">
          <a:xfrm flipV="1">
            <a:off x="3081869" y="3375396"/>
            <a:ext cx="0" cy="1171575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Line 13"/>
          <p:cNvSpPr>
            <a:spLocks noChangeShapeType="1"/>
          </p:cNvSpPr>
          <p:nvPr/>
        </p:nvSpPr>
        <p:spPr bwMode="auto">
          <a:xfrm flipV="1">
            <a:off x="7196669" y="3375396"/>
            <a:ext cx="0" cy="1171575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Rectangle 14"/>
          <p:cNvSpPr>
            <a:spLocks noChangeArrowheads="1"/>
          </p:cNvSpPr>
          <p:nvPr/>
        </p:nvSpPr>
        <p:spPr bwMode="auto">
          <a:xfrm>
            <a:off x="2078569" y="4727946"/>
            <a:ext cx="224155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7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B's Public Key</a:t>
            </a:r>
          </a:p>
        </p:txBody>
      </p:sp>
      <p:sp>
        <p:nvSpPr>
          <p:cNvPr id="45" name="Rectangle 15"/>
          <p:cNvSpPr>
            <a:spLocks noChangeArrowheads="1"/>
          </p:cNvSpPr>
          <p:nvPr/>
        </p:nvSpPr>
        <p:spPr bwMode="auto">
          <a:xfrm>
            <a:off x="6093356" y="4678733"/>
            <a:ext cx="2346325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7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B's Private Key</a:t>
            </a:r>
          </a:p>
        </p:txBody>
      </p:sp>
      <p:sp>
        <p:nvSpPr>
          <p:cNvPr id="48" name="Rectangle 18"/>
          <p:cNvSpPr>
            <a:spLocks noChangeArrowheads="1"/>
          </p:cNvSpPr>
          <p:nvPr/>
        </p:nvSpPr>
        <p:spPr bwMode="auto">
          <a:xfrm>
            <a:off x="924456" y="3599233"/>
            <a:ext cx="606425" cy="746125"/>
          </a:xfrm>
          <a:prstGeom prst="rect">
            <a:avLst/>
          </a:prstGeom>
          <a:solidFill>
            <a:schemeClr val="bg1"/>
          </a:solidFill>
          <a:ln w="50800">
            <a:solidFill>
              <a:srgbClr val="063DE8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4700" b="1">
                <a:solidFill>
                  <a:schemeClr val="tx2"/>
                </a:solidFill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49" name="Rectangle 19"/>
          <p:cNvSpPr>
            <a:spLocks noChangeArrowheads="1"/>
          </p:cNvSpPr>
          <p:nvPr/>
        </p:nvSpPr>
        <p:spPr bwMode="auto">
          <a:xfrm>
            <a:off x="8627006" y="3599233"/>
            <a:ext cx="606425" cy="746125"/>
          </a:xfrm>
          <a:prstGeom prst="rect">
            <a:avLst/>
          </a:prstGeom>
          <a:solidFill>
            <a:schemeClr val="bg1"/>
          </a:solidFill>
          <a:ln w="50800">
            <a:solidFill>
              <a:srgbClr val="063DE8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4700" b="1">
                <a:solidFill>
                  <a:schemeClr val="tx2"/>
                </a:solidFill>
                <a:latin typeface="Arial" panose="020B0604020202020204" pitchFamily="34" charset="0"/>
              </a:rPr>
              <a:t>B</a:t>
            </a:r>
          </a:p>
        </p:txBody>
      </p:sp>
      <p:sp>
        <p:nvSpPr>
          <p:cNvPr id="50" name="Rectangle 18"/>
          <p:cNvSpPr>
            <a:spLocks noChangeArrowheads="1"/>
          </p:cNvSpPr>
          <p:nvPr/>
        </p:nvSpPr>
        <p:spPr bwMode="auto">
          <a:xfrm>
            <a:off x="4213647" y="5856436"/>
            <a:ext cx="2292247" cy="77942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algn="ctr"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SECURE </a:t>
            </a:r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CHANNEL</a:t>
            </a:r>
          </a:p>
          <a:p>
            <a:pPr algn="ctr" defTabSz="986842">
              <a:lnSpc>
                <a:spcPct val="87000"/>
              </a:lnSpc>
            </a:pPr>
            <a:r>
              <a:rPr lang="en-US" b="1" strike="sngStrike" dirty="0" smtClean="0">
                <a:solidFill>
                  <a:schemeClr val="tx2"/>
                </a:solidFill>
              </a:rPr>
              <a:t>Confidentiality</a:t>
            </a:r>
          </a:p>
          <a:p>
            <a:pPr algn="ctr" defTabSz="986842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Integrity</a:t>
            </a:r>
            <a:endParaRPr lang="en-US" b="1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51" name="Line 19"/>
          <p:cNvSpPr>
            <a:spLocks noChangeShapeType="1"/>
          </p:cNvSpPr>
          <p:nvPr/>
        </p:nvSpPr>
        <p:spPr bwMode="auto">
          <a:xfrm flipH="1" flipV="1">
            <a:off x="3081869" y="5156222"/>
            <a:ext cx="2184135" cy="603725"/>
          </a:xfrm>
          <a:prstGeom prst="line">
            <a:avLst/>
          </a:prstGeom>
          <a:noFill/>
          <a:ln w="76200" cmpd="tri">
            <a:solidFill>
              <a:srgbClr val="063DE8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511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8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Public-Key Digital Signature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33" name="Rectangle 3"/>
          <p:cNvSpPr>
            <a:spLocks noChangeArrowheads="1"/>
          </p:cNvSpPr>
          <p:nvPr/>
        </p:nvSpPr>
        <p:spPr bwMode="auto">
          <a:xfrm>
            <a:off x="2103969" y="2481633"/>
            <a:ext cx="1930400" cy="944563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Signature</a:t>
            </a:r>
            <a:endParaRPr lang="en-US" altLang="en-US" b="1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 algn="ctr"/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Algorithm S</a:t>
            </a:r>
          </a:p>
        </p:txBody>
      </p:sp>
      <p:sp>
        <p:nvSpPr>
          <p:cNvPr id="34" name="Rectangle 4"/>
          <p:cNvSpPr>
            <a:spLocks noChangeArrowheads="1"/>
          </p:cNvSpPr>
          <p:nvPr/>
        </p:nvSpPr>
        <p:spPr bwMode="auto">
          <a:xfrm>
            <a:off x="6218769" y="2481633"/>
            <a:ext cx="1930400" cy="944563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Verification</a:t>
            </a:r>
            <a:endParaRPr lang="en-US" altLang="en-US" b="1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 algn="ctr"/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Algorithm </a:t>
            </a:r>
            <a:r>
              <a:rPr lang="en-US" altLang="en-US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V</a:t>
            </a:r>
            <a:endParaRPr lang="en-US" altLang="en-US" b="1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35" name="Line 5"/>
          <p:cNvSpPr>
            <a:spLocks noChangeShapeType="1"/>
          </p:cNvSpPr>
          <p:nvPr/>
        </p:nvSpPr>
        <p:spPr bwMode="auto">
          <a:xfrm>
            <a:off x="1127656" y="2953121"/>
            <a:ext cx="900113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Line 6"/>
          <p:cNvSpPr>
            <a:spLocks noChangeShapeType="1"/>
          </p:cNvSpPr>
          <p:nvPr/>
        </p:nvSpPr>
        <p:spPr bwMode="auto">
          <a:xfrm>
            <a:off x="4088344" y="2953121"/>
            <a:ext cx="2054225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Line 7"/>
          <p:cNvSpPr>
            <a:spLocks noChangeShapeType="1"/>
          </p:cNvSpPr>
          <p:nvPr/>
        </p:nvSpPr>
        <p:spPr bwMode="auto">
          <a:xfrm>
            <a:off x="8226956" y="2953121"/>
            <a:ext cx="900113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Rectangle 8"/>
          <p:cNvSpPr>
            <a:spLocks noChangeArrowheads="1"/>
          </p:cNvSpPr>
          <p:nvPr/>
        </p:nvSpPr>
        <p:spPr bwMode="auto">
          <a:xfrm>
            <a:off x="1018119" y="2002208"/>
            <a:ext cx="965200" cy="698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7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Plain-</a:t>
            </a:r>
          </a:p>
          <a:p>
            <a:pPr algn="ctr">
              <a:lnSpc>
                <a:spcPct val="87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text</a:t>
            </a:r>
          </a:p>
        </p:txBody>
      </p:sp>
      <p:sp>
        <p:nvSpPr>
          <p:cNvPr id="39" name="Rectangle 9"/>
          <p:cNvSpPr>
            <a:spLocks noChangeArrowheads="1"/>
          </p:cNvSpPr>
          <p:nvPr/>
        </p:nvSpPr>
        <p:spPr bwMode="auto">
          <a:xfrm>
            <a:off x="8200434" y="1976808"/>
            <a:ext cx="1151596" cy="3726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7000"/>
              </a:lnSpc>
            </a:pPr>
            <a:r>
              <a:rPr lang="en-US" altLang="en-US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Yes/No</a:t>
            </a:r>
            <a:endParaRPr lang="en-US" altLang="en-US" b="1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40" name="Rectangle 10"/>
          <p:cNvSpPr>
            <a:spLocks noChangeArrowheads="1"/>
          </p:cNvSpPr>
          <p:nvPr/>
        </p:nvSpPr>
        <p:spPr bwMode="auto">
          <a:xfrm>
            <a:off x="3703855" y="1951838"/>
            <a:ext cx="3175548" cy="3726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7000"/>
              </a:lnSpc>
            </a:pPr>
            <a:r>
              <a:rPr lang="en-US" altLang="en-US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Plaintext + Signature</a:t>
            </a:r>
            <a:endParaRPr lang="en-US" altLang="en-US" b="1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41" name="Rectangle 11"/>
          <p:cNvSpPr>
            <a:spLocks noChangeArrowheads="1"/>
          </p:cNvSpPr>
          <p:nvPr/>
        </p:nvSpPr>
        <p:spPr bwMode="auto">
          <a:xfrm>
            <a:off x="3434294" y="1292596"/>
            <a:ext cx="32893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7000"/>
              </a:lnSpc>
            </a:pP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INSECURE CHANNEL</a:t>
            </a:r>
          </a:p>
        </p:txBody>
      </p:sp>
      <p:sp>
        <p:nvSpPr>
          <p:cNvPr id="42" name="Line 12"/>
          <p:cNvSpPr>
            <a:spLocks noChangeShapeType="1"/>
          </p:cNvSpPr>
          <p:nvPr/>
        </p:nvSpPr>
        <p:spPr bwMode="auto">
          <a:xfrm flipV="1">
            <a:off x="3081869" y="3375396"/>
            <a:ext cx="0" cy="1171575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Line 13"/>
          <p:cNvSpPr>
            <a:spLocks noChangeShapeType="1"/>
          </p:cNvSpPr>
          <p:nvPr/>
        </p:nvSpPr>
        <p:spPr bwMode="auto">
          <a:xfrm flipV="1">
            <a:off x="7196669" y="3375396"/>
            <a:ext cx="0" cy="1171575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Rectangle 14"/>
          <p:cNvSpPr>
            <a:spLocks noChangeArrowheads="1"/>
          </p:cNvSpPr>
          <p:nvPr/>
        </p:nvSpPr>
        <p:spPr bwMode="auto">
          <a:xfrm>
            <a:off x="2078569" y="4727946"/>
            <a:ext cx="2356413" cy="3726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7000"/>
              </a:lnSpc>
            </a:pPr>
            <a:r>
              <a:rPr lang="en-US" altLang="en-US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A's Private </a:t>
            </a: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Key</a:t>
            </a:r>
          </a:p>
        </p:txBody>
      </p:sp>
      <p:sp>
        <p:nvSpPr>
          <p:cNvPr id="45" name="Rectangle 15"/>
          <p:cNvSpPr>
            <a:spLocks noChangeArrowheads="1"/>
          </p:cNvSpPr>
          <p:nvPr/>
        </p:nvSpPr>
        <p:spPr bwMode="auto">
          <a:xfrm>
            <a:off x="6093356" y="4678733"/>
            <a:ext cx="2250615" cy="3726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7000"/>
              </a:lnSpc>
            </a:pPr>
            <a:r>
              <a:rPr lang="en-US" altLang="en-US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A's Public </a:t>
            </a: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Key</a:t>
            </a:r>
          </a:p>
        </p:txBody>
      </p:sp>
      <p:sp>
        <p:nvSpPr>
          <p:cNvPr id="48" name="Rectangle 18"/>
          <p:cNvSpPr>
            <a:spLocks noChangeArrowheads="1"/>
          </p:cNvSpPr>
          <p:nvPr/>
        </p:nvSpPr>
        <p:spPr bwMode="auto">
          <a:xfrm>
            <a:off x="924456" y="3599233"/>
            <a:ext cx="606425" cy="746125"/>
          </a:xfrm>
          <a:prstGeom prst="rect">
            <a:avLst/>
          </a:prstGeom>
          <a:solidFill>
            <a:schemeClr val="bg1"/>
          </a:solidFill>
          <a:ln w="50800">
            <a:solidFill>
              <a:srgbClr val="063DE8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4700" b="1">
                <a:solidFill>
                  <a:schemeClr val="tx2"/>
                </a:solidFill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49" name="Rectangle 19"/>
          <p:cNvSpPr>
            <a:spLocks noChangeArrowheads="1"/>
          </p:cNvSpPr>
          <p:nvPr/>
        </p:nvSpPr>
        <p:spPr bwMode="auto">
          <a:xfrm>
            <a:off x="8627006" y="3599233"/>
            <a:ext cx="606425" cy="746125"/>
          </a:xfrm>
          <a:prstGeom prst="rect">
            <a:avLst/>
          </a:prstGeom>
          <a:solidFill>
            <a:schemeClr val="bg1"/>
          </a:solidFill>
          <a:ln w="50800">
            <a:solidFill>
              <a:srgbClr val="063DE8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4700" b="1">
                <a:solidFill>
                  <a:schemeClr val="tx2"/>
                </a:solidFill>
                <a:latin typeface="Arial" panose="020B0604020202020204" pitchFamily="34" charset="0"/>
              </a:rPr>
              <a:t>B</a:t>
            </a:r>
          </a:p>
        </p:txBody>
      </p:sp>
      <p:sp>
        <p:nvSpPr>
          <p:cNvPr id="50" name="Rectangle 18"/>
          <p:cNvSpPr>
            <a:spLocks noChangeArrowheads="1"/>
          </p:cNvSpPr>
          <p:nvPr/>
        </p:nvSpPr>
        <p:spPr bwMode="auto">
          <a:xfrm>
            <a:off x="4213647" y="5856436"/>
            <a:ext cx="2292247" cy="77942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algn="ctr"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SECURE </a:t>
            </a:r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CHANNEL</a:t>
            </a:r>
          </a:p>
          <a:p>
            <a:pPr algn="ctr" defTabSz="986842">
              <a:lnSpc>
                <a:spcPct val="87000"/>
              </a:lnSpc>
            </a:pPr>
            <a:r>
              <a:rPr lang="en-US" b="1" strike="sngStrike" dirty="0" smtClean="0">
                <a:solidFill>
                  <a:schemeClr val="tx2"/>
                </a:solidFill>
              </a:rPr>
              <a:t>Confidentiality</a:t>
            </a:r>
          </a:p>
          <a:p>
            <a:pPr algn="ctr" defTabSz="986842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Integrity</a:t>
            </a:r>
            <a:endParaRPr lang="en-US" b="1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51" name="Line 19"/>
          <p:cNvSpPr>
            <a:spLocks noChangeShapeType="1"/>
          </p:cNvSpPr>
          <p:nvPr/>
        </p:nvSpPr>
        <p:spPr bwMode="auto">
          <a:xfrm flipV="1">
            <a:off x="5266003" y="5183097"/>
            <a:ext cx="1804752" cy="576849"/>
          </a:xfrm>
          <a:prstGeom prst="line">
            <a:avLst/>
          </a:prstGeom>
          <a:noFill/>
          <a:ln w="76200" cmpd="tri">
            <a:solidFill>
              <a:srgbClr val="063DE8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32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9</a:t>
            </a:fld>
            <a:endParaRPr lang="en-GB" sz="1400" dirty="0">
              <a:solidFill>
                <a:srgbClr val="000000"/>
              </a:solidFill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>
                <a:solidFill>
                  <a:srgbClr val="000000"/>
                </a:solidFill>
              </a:rPr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2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Message Digest (Hash)</a:t>
            </a:r>
            <a:endParaRPr lang="en-US" sz="32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2" name="Rectangle 4"/>
          <p:cNvSpPr>
            <a:spLocks noChangeArrowheads="1"/>
          </p:cNvSpPr>
          <p:nvPr/>
        </p:nvSpPr>
        <p:spPr bwMode="auto">
          <a:xfrm>
            <a:off x="2426011" y="3427336"/>
            <a:ext cx="4891088" cy="746125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message digest </a:t>
            </a:r>
            <a:r>
              <a:rPr lang="en-US" altLang="en-US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algorithm</a:t>
            </a:r>
          </a:p>
          <a:p>
            <a:pPr algn="ctr">
              <a:lnSpc>
                <a:spcPct val="90000"/>
              </a:lnSpc>
            </a:pP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H</a:t>
            </a:r>
          </a:p>
        </p:txBody>
      </p:sp>
      <p:sp>
        <p:nvSpPr>
          <p:cNvPr id="23" name="Oval 5"/>
          <p:cNvSpPr>
            <a:spLocks noChangeArrowheads="1"/>
          </p:cNvSpPr>
          <p:nvPr/>
        </p:nvSpPr>
        <p:spPr bwMode="auto">
          <a:xfrm>
            <a:off x="1108386" y="1311198"/>
            <a:ext cx="7524750" cy="1243013"/>
          </a:xfrm>
          <a:prstGeom prst="ellipse">
            <a:avLst/>
          </a:prstGeom>
          <a:noFill/>
          <a:ln w="50800">
            <a:solidFill>
              <a:srgbClr val="063DE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original message</a:t>
            </a:r>
          </a:p>
          <a:p>
            <a:pPr algn="ctr">
              <a:lnSpc>
                <a:spcPct val="90000"/>
              </a:lnSpc>
            </a:pP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no practical limit to </a:t>
            </a:r>
            <a:r>
              <a:rPr lang="en-US" altLang="en-US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size</a:t>
            </a:r>
          </a:p>
          <a:p>
            <a:pPr algn="ctr">
              <a:lnSpc>
                <a:spcPct val="90000"/>
              </a:lnSpc>
            </a:pP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M</a:t>
            </a:r>
          </a:p>
        </p:txBody>
      </p:sp>
      <p:sp>
        <p:nvSpPr>
          <p:cNvPr id="24" name="Oval 6"/>
          <p:cNvSpPr>
            <a:spLocks noChangeArrowheads="1"/>
          </p:cNvSpPr>
          <p:nvPr/>
        </p:nvSpPr>
        <p:spPr bwMode="auto">
          <a:xfrm>
            <a:off x="3340411" y="4995785"/>
            <a:ext cx="3060700" cy="1486487"/>
          </a:xfrm>
          <a:prstGeom prst="ellipse">
            <a:avLst/>
          </a:prstGeom>
          <a:noFill/>
          <a:ln w="50800">
            <a:solidFill>
              <a:srgbClr val="063DE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message digest</a:t>
            </a:r>
          </a:p>
          <a:p>
            <a:pPr algn="ctr">
              <a:lnSpc>
                <a:spcPct val="90000"/>
              </a:lnSpc>
            </a:pPr>
            <a:r>
              <a:rPr lang="en-US" altLang="en-US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256 bit</a:t>
            </a:r>
          </a:p>
          <a:p>
            <a:pPr algn="ctr">
              <a:lnSpc>
                <a:spcPct val="90000"/>
              </a:lnSpc>
            </a:pP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m</a:t>
            </a:r>
          </a:p>
        </p:txBody>
      </p:sp>
      <p:sp>
        <p:nvSpPr>
          <p:cNvPr id="25" name="Line 7"/>
          <p:cNvSpPr>
            <a:spLocks noChangeShapeType="1"/>
          </p:cNvSpPr>
          <p:nvPr/>
        </p:nvSpPr>
        <p:spPr bwMode="auto">
          <a:xfrm>
            <a:off x="4870761" y="2608186"/>
            <a:ext cx="0" cy="792163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Line 8"/>
          <p:cNvSpPr>
            <a:spLocks noChangeShapeType="1"/>
          </p:cNvSpPr>
          <p:nvPr/>
        </p:nvSpPr>
        <p:spPr bwMode="auto">
          <a:xfrm>
            <a:off x="4870761" y="4225848"/>
            <a:ext cx="0" cy="71755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Line 9"/>
          <p:cNvSpPr>
            <a:spLocks noChangeShapeType="1"/>
          </p:cNvSpPr>
          <p:nvPr/>
        </p:nvSpPr>
        <p:spPr bwMode="auto">
          <a:xfrm>
            <a:off x="865499" y="1870598"/>
            <a:ext cx="0" cy="3554412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" name="Rectangle 10"/>
          <p:cNvSpPr>
            <a:spLocks noChangeArrowheads="1"/>
          </p:cNvSpPr>
          <p:nvPr/>
        </p:nvSpPr>
        <p:spPr bwMode="auto">
          <a:xfrm>
            <a:off x="424174" y="5525023"/>
            <a:ext cx="873125" cy="46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easy</a:t>
            </a:r>
          </a:p>
        </p:txBody>
      </p:sp>
      <p:sp>
        <p:nvSpPr>
          <p:cNvPr id="42" name="Line 11"/>
          <p:cNvSpPr>
            <a:spLocks noChangeShapeType="1"/>
          </p:cNvSpPr>
          <p:nvPr/>
        </p:nvSpPr>
        <p:spPr bwMode="auto">
          <a:xfrm>
            <a:off x="8942699" y="1870598"/>
            <a:ext cx="0" cy="3554412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Rectangle 12"/>
          <p:cNvSpPr>
            <a:spLocks noChangeArrowheads="1"/>
          </p:cNvSpPr>
          <p:nvPr/>
        </p:nvSpPr>
        <p:spPr bwMode="auto">
          <a:xfrm>
            <a:off x="8501374" y="5525023"/>
            <a:ext cx="854075" cy="46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hard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34984" y="6138245"/>
            <a:ext cx="10374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en-US" b="1" dirty="0"/>
              <a:t>m=H(M)</a:t>
            </a:r>
            <a:endParaRPr lang="en-US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8365902" y="1121988"/>
            <a:ext cx="11737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en-US" b="1" dirty="0" smtClean="0"/>
              <a:t>M=H</a:t>
            </a:r>
            <a:r>
              <a:rPr lang="en-US" altLang="en-US" b="1" baseline="30000" dirty="0" smtClean="0"/>
              <a:t>-1</a:t>
            </a:r>
            <a:r>
              <a:rPr lang="en-US" altLang="en-US" b="1" dirty="0" smtClean="0"/>
              <a:t>(m)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69216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Default Desig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9346</TotalTime>
  <Words>464</Words>
  <Application>Microsoft Office PowerPoint</Application>
  <PresentationFormat>Custom</PresentationFormat>
  <Paragraphs>237</Paragraphs>
  <Slides>14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14</vt:i4>
      </vt:variant>
    </vt:vector>
  </HeadingPairs>
  <TitlesOfParts>
    <vt:vector size="27" baseType="lpstr">
      <vt:lpstr>ＭＳ Ｐゴシック</vt:lpstr>
      <vt:lpstr>Arial</vt:lpstr>
      <vt:lpstr>Bitstream Charter</vt:lpstr>
      <vt:lpstr>Calibri</vt:lpstr>
      <vt:lpstr>Courier New</vt:lpstr>
      <vt:lpstr>Symbol</vt:lpstr>
      <vt:lpstr>Times New Roman</vt:lpstr>
      <vt:lpstr>Wingdings</vt:lpstr>
      <vt:lpstr>1_Custom Design</vt:lpstr>
      <vt:lpstr>2_Custom Design</vt:lpstr>
      <vt:lpstr>3_Custom Design</vt:lpstr>
      <vt:lpstr>Custom Design</vt:lpstr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Having Fun</dc:creator>
  <cp:lastModifiedBy>Ravi Sandhu</cp:lastModifiedBy>
  <cp:revision>1130</cp:revision>
  <cp:lastPrinted>2018-01-17T18:46:37Z</cp:lastPrinted>
  <dcterms:created xsi:type="dcterms:W3CDTF">2010-02-19T20:53:39Z</dcterms:created>
  <dcterms:modified xsi:type="dcterms:W3CDTF">2020-02-21T21:19:10Z</dcterms:modified>
</cp:coreProperties>
</file>